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6" r:id="rId4"/>
    <p:sldId id="267" r:id="rId5"/>
    <p:sldId id="268" r:id="rId6"/>
    <p:sldId id="269" r:id="rId7"/>
    <p:sldId id="260" r:id="rId8"/>
    <p:sldId id="259" r:id="rId9"/>
    <p:sldId id="261" r:id="rId10"/>
    <p:sldId id="258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8EFA00"/>
    <a:srgbClr val="942093"/>
    <a:srgbClr val="FF40FF"/>
    <a:srgbClr val="C55A11"/>
    <a:srgbClr val="B5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9"/>
    <p:restoredTop sz="87755"/>
  </p:normalViewPr>
  <p:slideViewPr>
    <p:cSldViewPr snapToGrid="0">
      <p:cViewPr varScale="1">
        <p:scale>
          <a:sx n="72" d="100"/>
          <a:sy n="72" d="100"/>
        </p:scale>
        <p:origin x="1378" y="58"/>
      </p:cViewPr>
      <p:guideLst/>
    </p:cSldViewPr>
  </p:slideViewPr>
  <p:outlineViewPr>
    <p:cViewPr>
      <p:scale>
        <a:sx n="70" d="100"/>
        <a:sy n="70" d="100"/>
      </p:scale>
      <p:origin x="0" y="-11248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04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C8313F-D05C-C337-E252-E1E3FE865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A401-5067-B88B-93B3-4EEC3A925E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63D62-7C6B-264D-BF2A-05C19DE988BA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95B1C-FD8B-50F7-EFEC-03621E0B18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109D-946D-559E-A239-2B91021D61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BDBE-8D52-E643-94CC-D19241D4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7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6C126-02B6-B04E-9248-119CAF662667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4511F-89AD-4F41-8904-318FB6FB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0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9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8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1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EE73-9F0D-9CBA-3E3F-2C75F864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D58D-93DB-5F5B-5B09-FEAB4BFE5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EFB6-4B37-A1C2-8570-B7DDBFA0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6C952-1334-8537-4A9E-E4697874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BAB28-6ABA-5C59-637C-448DAA1F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94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405E-AB6E-4E4F-EBAC-1C74A0A3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D0ACE-800C-8BE5-1782-0864B5AAB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567C-96EF-9E0F-113E-2A81F8D9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D8CE6-8BAD-E494-C669-63CB0395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19E4B-BE1C-F3C9-BBFE-A49C71FE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D1714-7553-D80A-1AF7-FBB00BB21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E473E-D85D-EBE7-4FD7-62BA6766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2556-B7A0-B69E-16DC-D8676826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357B-FBA1-9CE8-47F0-BC0E96FC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08319-3ABE-64F5-5371-6389D40D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5758B-1656-5C01-3165-EC2E664A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7428-7273-6203-196A-970C7171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6C70-ABF9-EBEF-AAA8-4DB65304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0231-47C2-F50F-8779-D0032288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5FBE-39AA-2D88-CD95-8FFF78B2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3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6C50-98E8-A5C6-3381-1CE0C27F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F142F-894D-AA7C-DBC8-032FC9557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BF5A-F203-4FDF-CC58-2586231E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9721F-24AE-271F-2CE4-68941A8B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6FAD1-05BB-5421-188C-26183E6C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5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5A4F-1513-74AD-7E4C-B0921066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35B28-8AF0-B98E-259C-54573A721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B17B4-C0C0-2FF7-503B-D5018910B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2D3E-619A-77B5-ED03-96059273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47F80-621F-443D-6A38-1C1B067A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847A3-5DA8-8DCC-691C-1B8811C1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733B-5A0E-A74B-E3C9-B5129D7E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72441-F4FF-AFCD-E68F-7EDEF9A2B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6572C-C462-7A4B-0229-7060B0AC4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B84DC-1E7F-9F05-F755-6F723697B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577C6-B025-863A-656E-13F97C172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20F7D-53FC-B3E7-B652-E59B8844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08136-3B4C-3D35-1E5F-7C5A6925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EEF81-E836-0823-A1BD-BEAA4268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4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C814-18D4-9D2C-3DF6-FB2010C0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CDF83-2EA6-3B85-8246-698396BB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4A7FB-91BB-B298-B0D0-A8E1886B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1906E-96F2-3C63-FA50-5A9C9551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5B91C-A436-E67B-375F-F8635897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79893-3503-01CE-9B96-58B504D2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38A99-1DA8-2FB6-88F5-8EDD6288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7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D06B-7469-0F36-BC4B-D296A420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C4D9-0FC2-7953-723A-E6E2FDE8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8BE90-1EE5-689D-5871-D7133D893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90BA-E436-9EED-E3A2-043FD6E5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6BC8-4ECD-5F99-7BCA-39426332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F4330-289B-420D-E538-7E1BC593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1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BF4-8227-A005-E63F-FBB9832C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28981-2D66-D5A6-1311-C3246C575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D3A4D-659E-8B0F-78D8-0F13E57E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B979F-B8FB-B83A-2A56-4886F863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5C9F7-013A-5504-EC01-14566EE71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4B9F1-21AA-8626-D17C-F20B7BE8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36C90-ECBD-AECC-D49D-BEDC74C8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BA6B6-BF89-3BF2-96C8-B6ABF0095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B357-5985-0DB7-B224-3AB9F23A9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65F58-1F49-BE46-832A-FEA09DF095BE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2BFDF-6476-53CD-0FDA-2049F89AB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FB41C-FD52-923F-9BA6-264FE8E27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AFF3A-B64C-FB47-98BE-2C7E8432F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7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85F4-E37D-08BC-B81D-696371842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XT3D multi-point flux approximation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6E247-343B-E9C1-80E4-E327ED132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/>
              <a:t>By the MODFLOW Development Team</a:t>
            </a:r>
            <a:endParaRPr lang="en-US" sz="3200" baseline="30000"/>
          </a:p>
          <a:p>
            <a:endParaRPr lang="en-US" sz="1600"/>
          </a:p>
          <a:p>
            <a:r>
              <a:rPr lang="en-US" sz="1600"/>
              <a:t>MODFLOW 6 and FloPy: Take Your Modeling to the Next Level</a:t>
            </a:r>
          </a:p>
          <a:p>
            <a:r>
              <a:rPr lang="en-US" sz="1600"/>
              <a:t>Princeton, New Jersey, USA</a:t>
            </a:r>
          </a:p>
          <a:p>
            <a:r>
              <a:rPr lang="en-US" sz="1600"/>
              <a:t>Friday, May 31 – June 1, 2024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C1A78E-C712-1957-6C78-9C8161B4F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5" r="5774" b="42226"/>
          <a:stretch/>
        </p:blipFill>
        <p:spPr>
          <a:xfrm>
            <a:off x="0" y="1"/>
            <a:ext cx="12192000" cy="1124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1CD91-6C1A-7DE7-C307-F981E839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321" y="78963"/>
            <a:ext cx="1094343" cy="96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194AF-78BB-5B7D-F2A9-766FCC790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93" y="6196146"/>
            <a:ext cx="1884523" cy="612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4BC44-983C-C22A-2742-824914737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614" y="6199823"/>
            <a:ext cx="1314536" cy="578789"/>
          </a:xfrm>
          <a:prstGeom prst="rect">
            <a:avLst/>
          </a:prstGeom>
        </p:spPr>
      </p:pic>
      <p:pic>
        <p:nvPicPr>
          <p:cNvPr id="9" name="Picture 9" descr="UCAR">
            <a:extLst>
              <a:ext uri="{FF2B5EF4-FFF2-40B4-BE49-F238E27FC236}">
                <a16:creationId xmlns:a16="http://schemas.microsoft.com/office/drawing/2014/main" id="{3D78418B-349C-B341-A0D5-DE0026B09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53" y="6284298"/>
            <a:ext cx="1500370" cy="4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B5D95-E070-0975-107C-D443421F92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" y="6283885"/>
            <a:ext cx="1369558" cy="5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2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B16A-6E6A-7472-B5D0-8F500232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XT3D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58A4D-9FA2-4292-E139-7B080B39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4321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A multi-point flux approximation</a:t>
            </a:r>
            <a:r>
              <a:rPr lang="en-US" dirty="0"/>
              <a:t> – a way of expressing the flow between two cells using multiple, nearby head values to increase accuracy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chemeClr val="accent6"/>
                </a:solidFill>
              </a:rPr>
              <a:t>optional groundwater flow formulation</a:t>
            </a:r>
            <a:r>
              <a:rPr lang="en-US" dirty="0"/>
              <a:t> in MODFLOW 6</a:t>
            </a:r>
          </a:p>
          <a:p>
            <a:r>
              <a:rPr lang="en-US" dirty="0"/>
              <a:t>Why use it?</a:t>
            </a:r>
          </a:p>
          <a:p>
            <a:pPr lvl="1"/>
            <a:r>
              <a:rPr lang="en-US" dirty="0"/>
              <a:t>Can </a:t>
            </a:r>
            <a:r>
              <a:rPr lang="en-US" dirty="0">
                <a:solidFill>
                  <a:schemeClr val="accent6"/>
                </a:solidFill>
              </a:rPr>
              <a:t>improve accuracy</a:t>
            </a:r>
            <a:r>
              <a:rPr lang="en-US" dirty="0"/>
              <a:t> substantially if you have</a:t>
            </a:r>
          </a:p>
          <a:p>
            <a:pPr lvl="2"/>
            <a:r>
              <a:rPr lang="en-US" dirty="0"/>
              <a:t>an unstructured </a:t>
            </a:r>
            <a:r>
              <a:rPr lang="en-US" dirty="0">
                <a:solidFill>
                  <a:schemeClr val="accent6"/>
                </a:solidFill>
              </a:rPr>
              <a:t>grid that doesn’t satisfy the “CVFD requirements,”</a:t>
            </a:r>
            <a:r>
              <a:rPr lang="en-US" dirty="0"/>
              <a:t> and/or</a:t>
            </a:r>
          </a:p>
          <a:p>
            <a:pPr lvl="2"/>
            <a:r>
              <a:rPr lang="en-US" dirty="0"/>
              <a:t>hydraulic conductivity </a:t>
            </a:r>
            <a:r>
              <a:rPr lang="en-US" dirty="0">
                <a:solidFill>
                  <a:schemeClr val="accent6"/>
                </a:solidFill>
              </a:rPr>
              <a:t>anisotropy not aligned with the grid</a:t>
            </a:r>
          </a:p>
          <a:p>
            <a:pPr lvl="1"/>
            <a:r>
              <a:rPr lang="en-US" dirty="0"/>
              <a:t>Easy to use – just “flip a switch”</a:t>
            </a:r>
          </a:p>
          <a:p>
            <a:r>
              <a:rPr lang="en-US" dirty="0"/>
              <a:t>What’s the catch?</a:t>
            </a:r>
          </a:p>
          <a:p>
            <a:pPr lvl="1"/>
            <a:r>
              <a:rPr lang="en-US" dirty="0"/>
              <a:t>More involved calculations = </a:t>
            </a:r>
            <a:r>
              <a:rPr lang="en-US" dirty="0">
                <a:solidFill>
                  <a:schemeClr val="accent6"/>
                </a:solidFill>
              </a:rPr>
              <a:t>longer runtime</a:t>
            </a:r>
          </a:p>
          <a:p>
            <a:pPr lvl="1"/>
            <a:r>
              <a:rPr lang="en-US" dirty="0"/>
              <a:t>More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50F98-43E1-AB19-5415-ED417BAA474A}"/>
              </a:ext>
            </a:extLst>
          </p:cNvPr>
          <p:cNvSpPr txBox="1"/>
          <p:nvPr/>
        </p:nvSpPr>
        <p:spPr>
          <a:xfrm>
            <a:off x="7942521" y="4998339"/>
            <a:ext cx="422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“MULTI-POINT”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118F5A-3186-BD66-BC2F-3621FB0C681F}"/>
              </a:ext>
            </a:extLst>
          </p:cNvPr>
          <p:cNvGrpSpPr>
            <a:grpSpLocks noChangeAspect="1"/>
          </p:cNvGrpSpPr>
          <p:nvPr/>
        </p:nvGrpSpPr>
        <p:grpSpPr>
          <a:xfrm>
            <a:off x="8095110" y="2136338"/>
            <a:ext cx="3714899" cy="2585324"/>
            <a:chOff x="1452563" y="1441450"/>
            <a:chExt cx="6129337" cy="426561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414135D4-3AD1-E964-8440-EA0DEA7A445E}"/>
                </a:ext>
              </a:extLst>
            </p:cNvPr>
            <p:cNvSpPr/>
            <p:nvPr/>
          </p:nvSpPr>
          <p:spPr>
            <a:xfrm rot="1517411">
              <a:off x="3571875" y="1552575"/>
              <a:ext cx="1666875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FE622EB5-0741-1359-D0BB-3689F671EDF0}"/>
                </a:ext>
              </a:extLst>
            </p:cNvPr>
            <p:cNvSpPr/>
            <p:nvPr/>
          </p:nvSpPr>
          <p:spPr>
            <a:xfrm rot="1517411">
              <a:off x="2082800" y="1666875"/>
              <a:ext cx="1665288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4C11A5EB-2E49-2D20-4A5C-B4EA20355EF5}"/>
                </a:ext>
              </a:extLst>
            </p:cNvPr>
            <p:cNvSpPr/>
            <p:nvPr/>
          </p:nvSpPr>
          <p:spPr>
            <a:xfrm rot="1517411">
              <a:off x="1452563" y="3003550"/>
              <a:ext cx="1665287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51ED1C0-9F70-77E0-ABD4-07A2C0A85C19}"/>
                </a:ext>
              </a:extLst>
            </p:cNvPr>
            <p:cNvSpPr/>
            <p:nvPr/>
          </p:nvSpPr>
          <p:spPr>
            <a:xfrm rot="1517411">
              <a:off x="2308225" y="4227513"/>
              <a:ext cx="1666875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13FFFC6-0351-A24A-893E-CC0966E7EE20}"/>
                </a:ext>
              </a:extLst>
            </p:cNvPr>
            <p:cNvSpPr/>
            <p:nvPr/>
          </p:nvSpPr>
          <p:spPr>
            <a:xfrm rot="1517411">
              <a:off x="3794125" y="4119563"/>
              <a:ext cx="1666875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967C9890-3FA4-D930-471B-188EA606A1BF}"/>
                </a:ext>
              </a:extLst>
            </p:cNvPr>
            <p:cNvSpPr/>
            <p:nvPr/>
          </p:nvSpPr>
          <p:spPr>
            <a:xfrm rot="1517411">
              <a:off x="5059363" y="1441450"/>
              <a:ext cx="1665287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CD464AF-BD19-7BFD-64A7-7948B7DE3053}"/>
                </a:ext>
              </a:extLst>
            </p:cNvPr>
            <p:cNvSpPr/>
            <p:nvPr/>
          </p:nvSpPr>
          <p:spPr>
            <a:xfrm rot="1517411">
              <a:off x="5915025" y="2660650"/>
              <a:ext cx="1666875" cy="1481138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42F4EB2A-BFD7-CBDC-02C7-A381838375F5}"/>
                </a:ext>
              </a:extLst>
            </p:cNvPr>
            <p:cNvSpPr/>
            <p:nvPr/>
          </p:nvSpPr>
          <p:spPr>
            <a:xfrm rot="1517411">
              <a:off x="5284788" y="3998913"/>
              <a:ext cx="1666875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7D17F937-4918-6BE4-ECA0-4E70FA315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0050" y="2779713"/>
              <a:ext cx="3152775" cy="1590675"/>
              <a:chOff x="0" y="0"/>
              <a:chExt cx="3503919" cy="1767328"/>
            </a:xfrm>
          </p:grpSpPr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FC2154A8-02E6-162B-7A6A-A1F7C7DC8EBA}"/>
                  </a:ext>
                </a:extLst>
              </p:cNvPr>
              <p:cNvSpPr/>
              <p:nvPr/>
            </p:nvSpPr>
            <p:spPr>
              <a:xfrm rot="1517411">
                <a:off x="0" y="123466"/>
                <a:ext cx="1852525" cy="1643862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56208239-F11E-2A5D-1239-E60870044EC4}"/>
                  </a:ext>
                </a:extLst>
              </p:cNvPr>
              <p:cNvSpPr/>
              <p:nvPr/>
            </p:nvSpPr>
            <p:spPr>
              <a:xfrm rot="1518626">
                <a:off x="1651394" y="0"/>
                <a:ext cx="1852525" cy="1643862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A082D2C-F9D5-F8A3-5762-5682D1302BFB}"/>
                  </a:ext>
                </a:extLst>
              </p:cNvPr>
              <p:cNvCxnSpPr/>
              <p:nvPr/>
            </p:nvCxnSpPr>
            <p:spPr>
              <a:xfrm flipV="1">
                <a:off x="936849" y="832514"/>
                <a:ext cx="1660215" cy="100536"/>
              </a:xfrm>
              <a:prstGeom prst="line">
                <a:avLst/>
              </a:prstGeom>
              <a:ln w="666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15026A-6976-8BC3-BEBA-58907FE08523}"/>
                </a:ext>
              </a:extLst>
            </p:cNvPr>
            <p:cNvCxnSpPr/>
            <p:nvPr/>
          </p:nvCxnSpPr>
          <p:spPr>
            <a:xfrm flipV="1">
              <a:off x="5256213" y="2133600"/>
              <a:ext cx="639762" cy="1393825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E58124-7878-9612-DF30-B773454E77BA}"/>
                </a:ext>
              </a:extLst>
            </p:cNvPr>
            <p:cNvCxnSpPr/>
            <p:nvPr/>
          </p:nvCxnSpPr>
          <p:spPr>
            <a:xfrm flipH="1" flipV="1">
              <a:off x="4424363" y="2243138"/>
              <a:ext cx="835025" cy="1289050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83CFA1-F1B7-6F22-80F3-8EAC9EDBC2D5}"/>
                </a:ext>
              </a:extLst>
            </p:cNvPr>
            <p:cNvCxnSpPr/>
            <p:nvPr/>
          </p:nvCxnSpPr>
          <p:spPr>
            <a:xfrm flipV="1">
              <a:off x="4619625" y="3508375"/>
              <a:ext cx="635000" cy="1328738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91464E6-4B5C-EF50-B4D4-4A5AB34A3E95}"/>
                </a:ext>
              </a:extLst>
            </p:cNvPr>
            <p:cNvCxnSpPr/>
            <p:nvPr/>
          </p:nvCxnSpPr>
          <p:spPr>
            <a:xfrm flipH="1" flipV="1">
              <a:off x="5256213" y="3530600"/>
              <a:ext cx="831850" cy="1187450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1587CE-A2FB-53CC-C610-5BF3F4D0FAEA}"/>
                </a:ext>
              </a:extLst>
            </p:cNvPr>
            <p:cNvCxnSpPr/>
            <p:nvPr/>
          </p:nvCxnSpPr>
          <p:spPr>
            <a:xfrm flipV="1">
              <a:off x="5238750" y="3400425"/>
              <a:ext cx="1562100" cy="127000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6B967D5-F8E2-685C-537F-C9A0A7709089}"/>
                </a:ext>
              </a:extLst>
            </p:cNvPr>
            <p:cNvCxnSpPr/>
            <p:nvPr/>
          </p:nvCxnSpPr>
          <p:spPr>
            <a:xfrm flipV="1">
              <a:off x="2333625" y="3624263"/>
              <a:ext cx="1436688" cy="119062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91B9CE-B86A-0748-E94B-0C277E5D8980}"/>
                </a:ext>
              </a:extLst>
            </p:cNvPr>
            <p:cNvCxnSpPr/>
            <p:nvPr/>
          </p:nvCxnSpPr>
          <p:spPr>
            <a:xfrm flipH="1" flipV="1">
              <a:off x="2960688" y="2452688"/>
              <a:ext cx="831850" cy="1165225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EC315F6-ACBB-E00C-3DC1-F58A063EE70D}"/>
                </a:ext>
              </a:extLst>
            </p:cNvPr>
            <p:cNvCxnSpPr/>
            <p:nvPr/>
          </p:nvCxnSpPr>
          <p:spPr>
            <a:xfrm flipV="1">
              <a:off x="3182938" y="3632200"/>
              <a:ext cx="604837" cy="1317625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4E33F29-1A2D-B064-5E7A-1A2453783240}"/>
                </a:ext>
              </a:extLst>
            </p:cNvPr>
            <p:cNvCxnSpPr/>
            <p:nvPr/>
          </p:nvCxnSpPr>
          <p:spPr>
            <a:xfrm flipH="1" flipV="1">
              <a:off x="3787775" y="3619500"/>
              <a:ext cx="831850" cy="1217613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62908A-1EA6-38D8-2E69-DFED2EAA3C60}"/>
                </a:ext>
              </a:extLst>
            </p:cNvPr>
            <p:cNvCxnSpPr/>
            <p:nvPr/>
          </p:nvCxnSpPr>
          <p:spPr>
            <a:xfrm flipV="1">
              <a:off x="3786188" y="2292350"/>
              <a:ext cx="652462" cy="1339850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D1F377-813C-139B-6685-318A6A03AC7B}"/>
                </a:ext>
              </a:extLst>
            </p:cNvPr>
            <p:cNvSpPr/>
            <p:nvPr/>
          </p:nvSpPr>
          <p:spPr>
            <a:xfrm>
              <a:off x="3729038" y="3559175"/>
              <a:ext cx="130175" cy="131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62D9D3-90BB-74E7-F152-0C20F92A1308}"/>
                </a:ext>
              </a:extLst>
            </p:cNvPr>
            <p:cNvSpPr/>
            <p:nvPr/>
          </p:nvSpPr>
          <p:spPr>
            <a:xfrm>
              <a:off x="5187950" y="3467100"/>
              <a:ext cx="131763" cy="1301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0E4675D-B42E-801A-EDF0-934F6E758A1C}"/>
                </a:ext>
              </a:extLst>
            </p:cNvPr>
            <p:cNvSpPr/>
            <p:nvPr/>
          </p:nvSpPr>
          <p:spPr>
            <a:xfrm>
              <a:off x="2862263" y="2346325"/>
              <a:ext cx="130175" cy="1301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FE48189-096E-49C5-55F3-D0FDD05564D1}"/>
                </a:ext>
              </a:extLst>
            </p:cNvPr>
            <p:cNvSpPr/>
            <p:nvPr/>
          </p:nvSpPr>
          <p:spPr>
            <a:xfrm>
              <a:off x="2224088" y="3683000"/>
              <a:ext cx="130175" cy="1301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32E298-A95A-39D1-9824-AB306C180CA7}"/>
                </a:ext>
              </a:extLst>
            </p:cNvPr>
            <p:cNvSpPr/>
            <p:nvPr/>
          </p:nvSpPr>
          <p:spPr>
            <a:xfrm>
              <a:off x="3105150" y="4902200"/>
              <a:ext cx="131763" cy="1301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F191CB-EA11-7CAA-36D8-893FAC14AAE6}"/>
                </a:ext>
              </a:extLst>
            </p:cNvPr>
            <p:cNvSpPr/>
            <p:nvPr/>
          </p:nvSpPr>
          <p:spPr>
            <a:xfrm>
              <a:off x="5813425" y="2111375"/>
              <a:ext cx="130175" cy="131763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C82BF5-3A2D-36DC-C188-57C549A93BB4}"/>
                </a:ext>
              </a:extLst>
            </p:cNvPr>
            <p:cNvSpPr/>
            <p:nvPr/>
          </p:nvSpPr>
          <p:spPr>
            <a:xfrm>
              <a:off x="6696075" y="3335338"/>
              <a:ext cx="130175" cy="131762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CD3666-595E-F54E-9FD6-604B6181DF7C}"/>
                </a:ext>
              </a:extLst>
            </p:cNvPr>
            <p:cNvSpPr/>
            <p:nvPr/>
          </p:nvSpPr>
          <p:spPr>
            <a:xfrm>
              <a:off x="6043613" y="4676775"/>
              <a:ext cx="130175" cy="131763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Pie 52">
              <a:extLst>
                <a:ext uri="{FF2B5EF4-FFF2-40B4-BE49-F238E27FC236}">
                  <a16:creationId xmlns:a16="http://schemas.microsoft.com/office/drawing/2014/main" id="{48A43CE1-E338-0959-6169-6061FB5B8CE2}"/>
                </a:ext>
              </a:extLst>
            </p:cNvPr>
            <p:cNvSpPr/>
            <p:nvPr/>
          </p:nvSpPr>
          <p:spPr>
            <a:xfrm rot="21096012">
              <a:off x="4378325" y="2220913"/>
              <a:ext cx="131763" cy="123825"/>
            </a:xfrm>
            <a:prstGeom prst="pie">
              <a:avLst>
                <a:gd name="adj1" fmla="val 5340566"/>
                <a:gd name="adj2" fmla="val 1620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Pie 53">
              <a:extLst>
                <a:ext uri="{FF2B5EF4-FFF2-40B4-BE49-F238E27FC236}">
                  <a16:creationId xmlns:a16="http://schemas.microsoft.com/office/drawing/2014/main" id="{53B22467-616D-9AE9-9920-AACD07040487}"/>
                </a:ext>
              </a:extLst>
            </p:cNvPr>
            <p:cNvSpPr/>
            <p:nvPr/>
          </p:nvSpPr>
          <p:spPr>
            <a:xfrm rot="10296012">
              <a:off x="4375150" y="2220913"/>
              <a:ext cx="131763" cy="123825"/>
            </a:xfrm>
            <a:prstGeom prst="pie">
              <a:avLst>
                <a:gd name="adj1" fmla="val 5340566"/>
                <a:gd name="adj2" fmla="val 16200000"/>
              </a:avLst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Pie 55">
              <a:extLst>
                <a:ext uri="{FF2B5EF4-FFF2-40B4-BE49-F238E27FC236}">
                  <a16:creationId xmlns:a16="http://schemas.microsoft.com/office/drawing/2014/main" id="{C895A34A-F02E-FCD6-5BF7-86B85495A31D}"/>
                </a:ext>
              </a:extLst>
            </p:cNvPr>
            <p:cNvSpPr/>
            <p:nvPr/>
          </p:nvSpPr>
          <p:spPr>
            <a:xfrm rot="21096012">
              <a:off x="4554538" y="4764088"/>
              <a:ext cx="131762" cy="122237"/>
            </a:xfrm>
            <a:prstGeom prst="pie">
              <a:avLst>
                <a:gd name="adj1" fmla="val 5340566"/>
                <a:gd name="adj2" fmla="val 1620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Pie 56">
              <a:extLst>
                <a:ext uri="{FF2B5EF4-FFF2-40B4-BE49-F238E27FC236}">
                  <a16:creationId xmlns:a16="http://schemas.microsoft.com/office/drawing/2014/main" id="{E64BCFC8-0634-05AC-33FC-C10EF52AE4B1}"/>
                </a:ext>
              </a:extLst>
            </p:cNvPr>
            <p:cNvSpPr/>
            <p:nvPr/>
          </p:nvSpPr>
          <p:spPr>
            <a:xfrm rot="10296012">
              <a:off x="4551363" y="4764088"/>
              <a:ext cx="131762" cy="123825"/>
            </a:xfrm>
            <a:prstGeom prst="pie">
              <a:avLst>
                <a:gd name="adj1" fmla="val 5340566"/>
                <a:gd name="adj2" fmla="val 16200000"/>
              </a:avLst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59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106F-AB62-0F5D-33F5-5927556E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3106"/>
            <a:ext cx="10515600" cy="1325563"/>
          </a:xfrm>
        </p:spPr>
        <p:txBody>
          <a:bodyPr/>
          <a:lstStyle/>
          <a:p>
            <a:r>
              <a:rPr lang="en-US" dirty="0"/>
              <a:t>XT3D is also useful for transport (dispersion)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B0D50-5322-109E-B725-C6AA174DD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2953"/>
            <a:ext cx="5157787" cy="823912"/>
          </a:xfrm>
        </p:spPr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21417-C292-3C8A-89DF-4F0675095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11307"/>
            <a:ext cx="5183188" cy="823912"/>
          </a:xfrm>
        </p:spPr>
        <p:txBody>
          <a:bodyPr/>
          <a:lstStyle/>
          <a:p>
            <a:r>
              <a:rPr lang="en-US" dirty="0"/>
              <a:t>TRANSPORT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CA8573-6BF7-EBE3-EBB3-B545A4477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2" r="63496" b="38181"/>
          <a:stretch/>
        </p:blipFill>
        <p:spPr>
          <a:xfrm>
            <a:off x="6640035" y="2656745"/>
            <a:ext cx="3277052" cy="466024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A9DFF51B-FCFB-1E87-30A0-31DD705F8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6" t="20919" r="33115"/>
          <a:stretch/>
        </p:blipFill>
        <p:spPr bwMode="auto">
          <a:xfrm>
            <a:off x="2172769" y="3093023"/>
            <a:ext cx="2811202" cy="93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617C3A07-AB64-436C-3986-D885E64C3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1" r="63949" b="33432"/>
          <a:stretch/>
        </p:blipFill>
        <p:spPr bwMode="auto">
          <a:xfrm>
            <a:off x="1155714" y="2626999"/>
            <a:ext cx="3274627" cy="46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149549C4-4FE9-6B13-712C-0FC120AC3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4" t="27575"/>
          <a:stretch/>
        </p:blipFill>
        <p:spPr bwMode="auto">
          <a:xfrm>
            <a:off x="2957773" y="3752781"/>
            <a:ext cx="2988969" cy="85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4BCE4C-39A8-B40A-0720-F701C54B7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0" t="11944" r="32059"/>
          <a:stretch/>
        </p:blipFill>
        <p:spPr>
          <a:xfrm>
            <a:off x="7689272" y="3191062"/>
            <a:ext cx="2811202" cy="823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018FA0-A6C6-141D-7176-F6BC600E2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69" t="11944"/>
          <a:stretch/>
        </p:blipFill>
        <p:spPr>
          <a:xfrm>
            <a:off x="8278561" y="3731514"/>
            <a:ext cx="2906183" cy="8239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36F042-A714-8C14-ABAF-094E674B3F54}"/>
              </a:ext>
            </a:extLst>
          </p:cNvPr>
          <p:cNvSpPr txBox="1"/>
          <p:nvPr/>
        </p:nvSpPr>
        <p:spPr>
          <a:xfrm>
            <a:off x="1242294" y="5967266"/>
            <a:ext cx="321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XT3D is </a:t>
            </a:r>
            <a:r>
              <a:rPr lang="en-US" sz="2400" b="1" dirty="0">
                <a:solidFill>
                  <a:srgbClr val="FF0000"/>
                </a:solidFill>
              </a:rPr>
              <a:t>OFF</a:t>
            </a:r>
            <a:r>
              <a:rPr lang="en-US" sz="2400" b="1" dirty="0">
                <a:solidFill>
                  <a:schemeClr val="accent1"/>
                </a:solidFill>
              </a:rPr>
              <a:t> by default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1533-CBE8-8222-CB61-6F68A34AAC6E}"/>
              </a:ext>
            </a:extLst>
          </p:cNvPr>
          <p:cNvSpPr txBox="1"/>
          <p:nvPr/>
        </p:nvSpPr>
        <p:spPr>
          <a:xfrm>
            <a:off x="1247704" y="4726853"/>
            <a:ext cx="405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XT3D </a:t>
            </a:r>
            <a:r>
              <a:rPr lang="en-US" sz="2400" b="1" dirty="0"/>
              <a:t>can be helpful</a:t>
            </a:r>
            <a:r>
              <a:rPr lang="en-US" sz="2400" dirty="0"/>
              <a:t> when there’s anisotropy and/or an unstructured grid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B95D0F-C8D9-F94C-8327-98D1471EC4EA}"/>
              </a:ext>
            </a:extLst>
          </p:cNvPr>
          <p:cNvSpPr txBox="1"/>
          <p:nvPr/>
        </p:nvSpPr>
        <p:spPr>
          <a:xfrm>
            <a:off x="6679094" y="5981444"/>
            <a:ext cx="321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XT3D is </a:t>
            </a:r>
            <a:r>
              <a:rPr lang="en-US" sz="2400" b="1" dirty="0">
                <a:solidFill>
                  <a:srgbClr val="00B050"/>
                </a:solidFill>
              </a:rPr>
              <a:t>ON</a:t>
            </a:r>
            <a:r>
              <a:rPr lang="en-US" sz="2400" b="1" dirty="0">
                <a:solidFill>
                  <a:schemeClr val="accent1"/>
                </a:solidFill>
              </a:rPr>
              <a:t> by default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E1A358-88D0-9DAE-4423-0CC219AD85B2}"/>
              </a:ext>
            </a:extLst>
          </p:cNvPr>
          <p:cNvSpPr txBox="1"/>
          <p:nvPr/>
        </p:nvSpPr>
        <p:spPr>
          <a:xfrm>
            <a:off x="6684504" y="4741024"/>
            <a:ext cx="483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XT3D is </a:t>
            </a:r>
            <a:r>
              <a:rPr lang="en-US" sz="2400" b="1" dirty="0"/>
              <a:t>almost always helpful</a:t>
            </a:r>
            <a:r>
              <a:rPr lang="en-US" sz="2400" dirty="0"/>
              <a:t> because mechanical dispersion almost always involves “cross terms”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31506A-6EFA-98E4-92F4-9A7C79EE7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34" y="1923086"/>
            <a:ext cx="2796782" cy="4572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09F6BE-9792-6517-C506-3360E4F07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560" y="1980993"/>
            <a:ext cx="1684166" cy="4267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66D904A-89A7-8D63-2DAC-C0CD10C57140}"/>
              </a:ext>
            </a:extLst>
          </p:cNvPr>
          <p:cNvSpPr txBox="1"/>
          <p:nvPr/>
        </p:nvSpPr>
        <p:spPr>
          <a:xfrm>
            <a:off x="3095998" y="1944681"/>
            <a:ext cx="2018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(Darcy’s Law)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FDA8C2-AF08-E88E-677A-EA7F359199CE}"/>
              </a:ext>
            </a:extLst>
          </p:cNvPr>
          <p:cNvSpPr txBox="1"/>
          <p:nvPr/>
        </p:nvSpPr>
        <p:spPr>
          <a:xfrm>
            <a:off x="9638582" y="1958855"/>
            <a:ext cx="2018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(Fick’s Law)</a:t>
            </a:r>
          </a:p>
        </p:txBody>
      </p:sp>
    </p:spTree>
    <p:extLst>
      <p:ext uri="{BB962C8B-B14F-4D97-AF65-F5344CB8AC3E}">
        <p14:creationId xmlns:p14="http://schemas.microsoft.com/office/powerpoint/2010/main" val="73383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106F-AB62-0F5D-33F5-5927556E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3106"/>
            <a:ext cx="10515600" cy="1325563"/>
          </a:xfrm>
        </p:spPr>
        <p:txBody>
          <a:bodyPr/>
          <a:lstStyle/>
          <a:p>
            <a:r>
              <a:rPr lang="en-US" dirty="0"/>
              <a:t>Turning XT3D on and off in </a:t>
            </a:r>
            <a:r>
              <a:rPr lang="en-US" dirty="0" err="1"/>
              <a:t>Flopy</a:t>
            </a: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19E8920-E9E8-3E45-A9F6-817F6C19A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909229"/>
              </p:ext>
            </p:extLst>
          </p:nvPr>
        </p:nvGraphicFramePr>
        <p:xfrm>
          <a:off x="978195" y="1857349"/>
          <a:ext cx="1037719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298">
                  <a:extLst>
                    <a:ext uri="{9D8B030D-6E8A-4147-A177-3AD203B41FA5}">
                      <a16:colId xmlns:a16="http://schemas.microsoft.com/office/drawing/2014/main" val="526814278"/>
                    </a:ext>
                  </a:extLst>
                </a:gridCol>
                <a:gridCol w="2594298">
                  <a:extLst>
                    <a:ext uri="{9D8B030D-6E8A-4147-A177-3AD203B41FA5}">
                      <a16:colId xmlns:a16="http://schemas.microsoft.com/office/drawing/2014/main" val="3817950718"/>
                    </a:ext>
                  </a:extLst>
                </a:gridCol>
                <a:gridCol w="2594298">
                  <a:extLst>
                    <a:ext uri="{9D8B030D-6E8A-4147-A177-3AD203B41FA5}">
                      <a16:colId xmlns:a16="http://schemas.microsoft.com/office/drawing/2014/main" val="4044031442"/>
                    </a:ext>
                  </a:extLst>
                </a:gridCol>
                <a:gridCol w="2594298">
                  <a:extLst>
                    <a:ext uri="{9D8B030D-6E8A-4147-A177-3AD203B41FA5}">
                      <a16:colId xmlns:a16="http://schemas.microsoft.com/office/drawing/2014/main" val="2823658265"/>
                    </a:ext>
                  </a:extLst>
                </a:gridCol>
              </a:tblGrid>
              <a:tr h="88716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</a:t>
                      </a:r>
                    </a:p>
                    <a:p>
                      <a:r>
                        <a:rPr lang="en-US" dirty="0"/>
                        <a:t>Node Property Flow (NPF)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SOLUTE TRANSPORT </a:t>
                      </a:r>
                    </a:p>
                    <a:p>
                      <a:r>
                        <a:rPr lang="en-US" dirty="0"/>
                        <a:t>Dispersion (DSP)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 TRANSPORT</a:t>
                      </a:r>
                    </a:p>
                    <a:p>
                      <a:r>
                        <a:rPr lang="en-US" dirty="0"/>
                        <a:t>Conduction/Dispersion (CND)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843963"/>
                  </a:ext>
                </a:extLst>
              </a:tr>
              <a:tr h="887162">
                <a:tc>
                  <a:txBody>
                    <a:bodyPr/>
                    <a:lstStyle/>
                    <a:p>
                      <a:r>
                        <a:rPr lang="en-US" dirty="0"/>
                        <a:t>Turn XT3D 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xt3doptions=“xt3d”</a:t>
                      </a:r>
                    </a:p>
                    <a:p>
                      <a:r>
                        <a:rPr lang="en-US" dirty="0"/>
                        <a:t>   or</a:t>
                      </a:r>
                    </a:p>
                    <a:p>
                      <a:r>
                        <a:rPr lang="en-US" b="1" dirty="0"/>
                        <a:t>xt3doptions=True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(default; no command needed)</a:t>
                      </a:r>
                    </a:p>
                    <a:p>
                      <a:r>
                        <a:rPr lang="en-US" dirty="0"/>
                        <a:t>   or</a:t>
                      </a:r>
                    </a:p>
                    <a:p>
                      <a:r>
                        <a:rPr lang="en-US" b="1" dirty="0"/>
                        <a:t>xt3d_off=False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(default; no command needed)</a:t>
                      </a:r>
                    </a:p>
                    <a:p>
                      <a:r>
                        <a:rPr lang="en-US" dirty="0"/>
                        <a:t>   or</a:t>
                      </a:r>
                    </a:p>
                    <a:p>
                      <a:r>
                        <a:rPr lang="en-US" b="1" dirty="0"/>
                        <a:t>xt3d_off=False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690416"/>
                  </a:ext>
                </a:extLst>
              </a:tr>
              <a:tr h="887162">
                <a:tc>
                  <a:txBody>
                    <a:bodyPr/>
                    <a:lstStyle/>
                    <a:p>
                      <a:r>
                        <a:rPr lang="en-US" dirty="0"/>
                        <a:t>Turn XT3D 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(default; no command needed)</a:t>
                      </a:r>
                    </a:p>
                    <a:p>
                      <a:r>
                        <a:rPr lang="en-US" dirty="0"/>
                        <a:t>   or</a:t>
                      </a:r>
                    </a:p>
                    <a:p>
                      <a:r>
                        <a:rPr lang="en-US" b="1" dirty="0"/>
                        <a:t>xt3doptions=“”</a:t>
                      </a:r>
                    </a:p>
                    <a:p>
                      <a:r>
                        <a:rPr lang="en-US" dirty="0"/>
                        <a:t>   or</a:t>
                      </a:r>
                    </a:p>
                    <a:p>
                      <a:r>
                        <a:rPr lang="en-US" b="1" dirty="0"/>
                        <a:t>xt3doptions=False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xt3d_off=True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xt3d_off=True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326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85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1D223BAA-77A2-8E3C-193F-CED0F5F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31" y="1701800"/>
            <a:ext cx="8128000" cy="3454400"/>
          </a:xfrm>
          <a:prstGeom prst="rect">
            <a:avLst/>
          </a:prstGeom>
        </p:spPr>
      </p:pic>
      <p:pic>
        <p:nvPicPr>
          <p:cNvPr id="7" name="Picture 6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8333F22-D804-6A0B-FA41-D8279256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269" y="754522"/>
            <a:ext cx="5348955" cy="534895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2D033B0-16A4-888F-B36F-899A1F737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256" y="324742"/>
            <a:ext cx="4384847" cy="6264067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C762482C-B168-A34F-4B12-BA090D43E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130" y="1438668"/>
            <a:ext cx="3257662" cy="3980663"/>
          </a:xfrm>
          <a:prstGeom prst="rect">
            <a:avLst/>
          </a:prstGeom>
        </p:spPr>
      </p:pic>
      <p:pic>
        <p:nvPicPr>
          <p:cNvPr id="13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77A9EDB-00B8-8B23-836D-3E8BD5371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129" y="225475"/>
            <a:ext cx="4939647" cy="64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35547 -0.283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3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13 0 L -0.34531 0.2326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9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-0.34349 -0.0039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0219-92B2-BD18-4FED-7836B8D0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info do we need?  What info do we have?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EF4FC7-76E6-5639-A8B2-049CCA4CEF13}"/>
              </a:ext>
            </a:extLst>
          </p:cNvPr>
          <p:cNvGrpSpPr/>
          <p:nvPr/>
        </p:nvGrpSpPr>
        <p:grpSpPr>
          <a:xfrm>
            <a:off x="933891" y="1531094"/>
            <a:ext cx="6062328" cy="4901609"/>
            <a:chOff x="923940" y="1690688"/>
            <a:chExt cx="5673699" cy="461441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653FD29-9D61-9D54-FD63-4797AC409BEB}"/>
                </a:ext>
              </a:extLst>
            </p:cNvPr>
            <p:cNvGrpSpPr/>
            <p:nvPr/>
          </p:nvGrpSpPr>
          <p:grpSpPr>
            <a:xfrm>
              <a:off x="923940" y="1690688"/>
              <a:ext cx="5673699" cy="4614419"/>
              <a:chOff x="2890965" y="1690688"/>
              <a:chExt cx="5673699" cy="46144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FF5378-12DE-FF37-C3B0-9EA77D650777}"/>
                  </a:ext>
                </a:extLst>
              </p:cNvPr>
              <p:cNvSpPr/>
              <p:nvPr/>
            </p:nvSpPr>
            <p:spPr>
              <a:xfrm>
                <a:off x="2890965" y="1690688"/>
                <a:ext cx="5673699" cy="4614419"/>
              </a:xfrm>
              <a:prstGeom prst="rect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56475-4754-2463-A4EA-29CF505F525E}"/>
                  </a:ext>
                </a:extLst>
              </p:cNvPr>
              <p:cNvSpPr txBox="1"/>
              <p:nvPr/>
            </p:nvSpPr>
            <p:spPr>
              <a:xfrm>
                <a:off x="3080031" y="1954676"/>
                <a:ext cx="2075227" cy="60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1"/>
                    </a:solidFill>
                  </a:rPr>
                  <a:t>K isotropic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310A788-2C61-9BD4-999E-CA9AB33C4A67}"/>
                  </a:ext>
                </a:extLst>
              </p:cNvPr>
              <p:cNvGrpSpPr/>
              <p:nvPr/>
            </p:nvGrpSpPr>
            <p:grpSpPr>
              <a:xfrm>
                <a:off x="3998524" y="2913318"/>
                <a:ext cx="3100483" cy="3030280"/>
                <a:chOff x="3998524" y="2913318"/>
                <a:chExt cx="3100483" cy="303028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5BC7711-ACE6-BC26-94D1-2778C20BE031}"/>
                    </a:ext>
                  </a:extLst>
                </p:cNvPr>
                <p:cNvSpPr/>
                <p:nvPr/>
              </p:nvSpPr>
              <p:spPr>
                <a:xfrm>
                  <a:off x="5036291" y="4933505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6B6E4B7-3F17-D249-E489-FF0C4DE562C6}"/>
                    </a:ext>
                  </a:extLst>
                </p:cNvPr>
                <p:cNvSpPr/>
                <p:nvPr/>
              </p:nvSpPr>
              <p:spPr>
                <a:xfrm>
                  <a:off x="6067649" y="4933504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BAABEFB-CC88-FB8F-9627-36353E441D80}"/>
                    </a:ext>
                  </a:extLst>
                </p:cNvPr>
                <p:cNvSpPr/>
                <p:nvPr/>
              </p:nvSpPr>
              <p:spPr>
                <a:xfrm>
                  <a:off x="3998524" y="2913319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1F49DCD-F6C9-1258-FE25-A69E065E3380}"/>
                    </a:ext>
                  </a:extLst>
                </p:cNvPr>
                <p:cNvSpPr/>
                <p:nvPr/>
              </p:nvSpPr>
              <p:spPr>
                <a:xfrm>
                  <a:off x="5036291" y="2913319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C93DCAE-940F-AF83-0459-A0843CC364D8}"/>
                    </a:ext>
                  </a:extLst>
                </p:cNvPr>
                <p:cNvSpPr/>
                <p:nvPr/>
              </p:nvSpPr>
              <p:spPr>
                <a:xfrm>
                  <a:off x="6067649" y="2913318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08A15D-53C6-8697-4E1E-07A9957A71F8}"/>
                    </a:ext>
                  </a:extLst>
                </p:cNvPr>
                <p:cNvSpPr/>
                <p:nvPr/>
              </p:nvSpPr>
              <p:spPr>
                <a:xfrm>
                  <a:off x="3998524" y="3923412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E134925-F2A3-BEEE-F471-FC7B1619E124}"/>
                    </a:ext>
                  </a:extLst>
                </p:cNvPr>
                <p:cNvSpPr/>
                <p:nvPr/>
              </p:nvSpPr>
              <p:spPr>
                <a:xfrm>
                  <a:off x="5036291" y="3923412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1FFB1A9-9523-012B-BFF5-2525FBEC79E1}"/>
                    </a:ext>
                  </a:extLst>
                </p:cNvPr>
                <p:cNvSpPr/>
                <p:nvPr/>
              </p:nvSpPr>
              <p:spPr>
                <a:xfrm>
                  <a:off x="6067649" y="3923411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950314F-9807-F886-301C-54C3E60F38F3}"/>
                    </a:ext>
                  </a:extLst>
                </p:cNvPr>
                <p:cNvSpPr/>
                <p:nvPr/>
              </p:nvSpPr>
              <p:spPr>
                <a:xfrm>
                  <a:off x="3998524" y="4933504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DD2996-5C98-48B2-F7B9-D73DC73FF42D}"/>
                </a:ext>
              </a:extLst>
            </p:cNvPr>
            <p:cNvSpPr/>
            <p:nvPr/>
          </p:nvSpPr>
          <p:spPr>
            <a:xfrm>
              <a:off x="5139073" y="4933504"/>
              <a:ext cx="1031358" cy="101009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F5C36E-01D5-D66F-1F91-D00A1F7F85C7}"/>
                </a:ext>
              </a:extLst>
            </p:cNvPr>
            <p:cNvSpPr/>
            <p:nvPr/>
          </p:nvSpPr>
          <p:spPr>
            <a:xfrm>
              <a:off x="5139073" y="2913318"/>
              <a:ext cx="1031358" cy="101009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25C900-81B7-8A5D-7205-4778957BFB5C}"/>
                </a:ext>
              </a:extLst>
            </p:cNvPr>
            <p:cNvSpPr/>
            <p:nvPr/>
          </p:nvSpPr>
          <p:spPr>
            <a:xfrm>
              <a:off x="5139073" y="3923411"/>
              <a:ext cx="1031358" cy="101009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D414D8A-4D9D-8A5B-5A59-6F33C65C0403}"/>
              </a:ext>
            </a:extLst>
          </p:cNvPr>
          <p:cNvSpPr/>
          <p:nvPr/>
        </p:nvSpPr>
        <p:spPr>
          <a:xfrm>
            <a:off x="3711651" y="4367338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364ADF2-B801-1719-5121-A0178195D691}"/>
              </a:ext>
            </a:extLst>
          </p:cNvPr>
          <p:cNvSpPr/>
          <p:nvPr/>
        </p:nvSpPr>
        <p:spPr>
          <a:xfrm>
            <a:off x="4831971" y="4367338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9356FF9-3AB8-866F-06F1-7ABCD5C853C7}"/>
              </a:ext>
            </a:extLst>
          </p:cNvPr>
          <p:cNvSpPr/>
          <p:nvPr/>
        </p:nvSpPr>
        <p:spPr>
          <a:xfrm>
            <a:off x="4288695" y="3902776"/>
            <a:ext cx="82148" cy="10729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883B73-0DA8-0081-4EC8-F4984182C16C}"/>
              </a:ext>
            </a:extLst>
          </p:cNvPr>
          <p:cNvCxnSpPr>
            <a:cxnSpLocks/>
          </p:cNvCxnSpPr>
          <p:nvPr/>
        </p:nvCxnSpPr>
        <p:spPr>
          <a:xfrm>
            <a:off x="3774270" y="4441879"/>
            <a:ext cx="1120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E489B10-2DB8-F212-63E6-20C0DA81079D}"/>
              </a:ext>
            </a:extLst>
          </p:cNvPr>
          <p:cNvGrpSpPr/>
          <p:nvPr/>
        </p:nvGrpSpPr>
        <p:grpSpPr>
          <a:xfrm>
            <a:off x="1262748" y="5444687"/>
            <a:ext cx="524131" cy="599790"/>
            <a:chOff x="1198950" y="5444687"/>
            <a:chExt cx="524131" cy="599790"/>
          </a:xfrm>
        </p:grpSpPr>
        <p:cxnSp>
          <p:nvCxnSpPr>
            <p:cNvPr id="79" name="Straight Arrow Connector 5">
              <a:extLst>
                <a:ext uri="{FF2B5EF4-FFF2-40B4-BE49-F238E27FC236}">
                  <a16:creationId xmlns:a16="http://schemas.microsoft.com/office/drawing/2014/main" id="{AE129E02-3709-CF54-B46E-90ECA91CDB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4487" y="5742332"/>
              <a:ext cx="0" cy="27777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Arrow Connector 31">
              <a:extLst>
                <a:ext uri="{FF2B5EF4-FFF2-40B4-BE49-F238E27FC236}">
                  <a16:creationId xmlns:a16="http://schemas.microsoft.com/office/drawing/2014/main" id="{833A90C6-00D1-B449-E6A1-AE55EBBFBD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2687" y="6020102"/>
              <a:ext cx="248325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TextBox 29">
              <a:extLst>
                <a:ext uri="{FF2B5EF4-FFF2-40B4-BE49-F238E27FC236}">
                  <a16:creationId xmlns:a16="http://schemas.microsoft.com/office/drawing/2014/main" id="{FC03697B-F569-18D0-6583-B9A8CAB30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6165" y="5835413"/>
              <a:ext cx="216916" cy="209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4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0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AAB5C00-E683-07A3-DF6C-A637104A6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8950" y="5444687"/>
              <a:ext cx="216916" cy="209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4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0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919EE1C-5879-F46E-667D-373A2B4B4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3854" y="4072981"/>
            <a:ext cx="243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D928B5-2AC6-2F28-4B34-964AF8735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745" y="4066055"/>
            <a:ext cx="243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0FAEB71-AD29-84E3-6AEB-D3667101956B}"/>
                  </a:ext>
                </a:extLst>
              </p:cNvPr>
              <p:cNvSpPr txBox="1"/>
              <p:nvPr/>
            </p:nvSpPr>
            <p:spPr>
              <a:xfrm>
                <a:off x="8155170" y="2295446"/>
                <a:ext cx="2583712" cy="910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0FAEB71-AD29-84E3-6AEB-D3667101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170" y="2295446"/>
                <a:ext cx="2583712" cy="910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DA0BEF61-DD49-0E8F-D266-AD4ADC61086D}"/>
              </a:ext>
            </a:extLst>
          </p:cNvPr>
          <p:cNvSpPr txBox="1"/>
          <p:nvPr/>
        </p:nvSpPr>
        <p:spPr>
          <a:xfrm>
            <a:off x="8239342" y="1644773"/>
            <a:ext cx="241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Darcy’s Law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77CD508-F03F-AC27-366D-6E1AAF3CBE1C}"/>
              </a:ext>
            </a:extLst>
          </p:cNvPr>
          <p:cNvGrpSpPr/>
          <p:nvPr/>
        </p:nvGrpSpPr>
        <p:grpSpPr>
          <a:xfrm>
            <a:off x="7157896" y="3338621"/>
            <a:ext cx="4920690" cy="2983229"/>
            <a:chOff x="7157896" y="3338621"/>
            <a:chExt cx="4920690" cy="2983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871E4E3-97B6-9623-0CD8-04554E6D0E1C}"/>
                    </a:ext>
                  </a:extLst>
                </p:cNvPr>
                <p:cNvSpPr txBox="1"/>
                <p:nvPr/>
              </p:nvSpPr>
              <p:spPr>
                <a:xfrm>
                  <a:off x="7393545" y="4472596"/>
                  <a:ext cx="4486358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871E4E3-97B6-9623-0CD8-04554E6D0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3545" y="4472596"/>
                  <a:ext cx="4486358" cy="5421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F83D826A-0F42-FFCD-D670-AF34C3A8A355}"/>
                </a:ext>
              </a:extLst>
            </p:cNvPr>
            <p:cNvSpPr/>
            <p:nvPr/>
          </p:nvSpPr>
          <p:spPr>
            <a:xfrm>
              <a:off x="9250326" y="3338621"/>
              <a:ext cx="520995" cy="910314"/>
            </a:xfrm>
            <a:prstGeom prst="downArrow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84E289A-6BA6-1DA7-A2D6-B793571F6782}"/>
                </a:ext>
              </a:extLst>
            </p:cNvPr>
            <p:cNvSpPr txBox="1"/>
            <p:nvPr/>
          </p:nvSpPr>
          <p:spPr>
            <a:xfrm>
              <a:off x="7157896" y="5121521"/>
              <a:ext cx="49206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50"/>
                  </a:solidFill>
                </a:rPr>
                <a:t>Standard, conductance-based (two-point)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25EB11-4C98-6BF2-8877-6246E9E5984C}"/>
              </a:ext>
            </a:extLst>
          </p:cNvPr>
          <p:cNvGrpSpPr/>
          <p:nvPr/>
        </p:nvGrpSpPr>
        <p:grpSpPr>
          <a:xfrm>
            <a:off x="3355469" y="1652027"/>
            <a:ext cx="1014511" cy="1014511"/>
            <a:chOff x="10724267" y="3051544"/>
            <a:chExt cx="1014511" cy="101451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1D8AADA-3524-E0C1-E04A-733D1BA05EFC}"/>
                </a:ext>
              </a:extLst>
            </p:cNvPr>
            <p:cNvCxnSpPr/>
            <p:nvPr/>
          </p:nvCxnSpPr>
          <p:spPr>
            <a:xfrm>
              <a:off x="11227981" y="3051544"/>
              <a:ext cx="0" cy="10145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EC2FC6-BB72-3DB0-3743-CFF8009BB30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231523" y="3076351"/>
              <a:ext cx="0" cy="10145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3742B37-7E3A-AB30-BB6E-E7C973A2CF30}"/>
                </a:ext>
              </a:extLst>
            </p:cNvPr>
            <p:cNvSpPr/>
            <p:nvPr/>
          </p:nvSpPr>
          <p:spPr>
            <a:xfrm>
              <a:off x="10877106" y="3237659"/>
              <a:ext cx="685800" cy="6858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324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0219-92B2-BD18-4FED-7836B8D0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info do we need?  What info do we have?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EF4FC7-76E6-5639-A8B2-049CCA4CEF13}"/>
              </a:ext>
            </a:extLst>
          </p:cNvPr>
          <p:cNvGrpSpPr/>
          <p:nvPr/>
        </p:nvGrpSpPr>
        <p:grpSpPr>
          <a:xfrm>
            <a:off x="933891" y="1531094"/>
            <a:ext cx="6062328" cy="4901609"/>
            <a:chOff x="923940" y="1690688"/>
            <a:chExt cx="5673699" cy="461441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653FD29-9D61-9D54-FD63-4797AC409BEB}"/>
                </a:ext>
              </a:extLst>
            </p:cNvPr>
            <p:cNvGrpSpPr/>
            <p:nvPr/>
          </p:nvGrpSpPr>
          <p:grpSpPr>
            <a:xfrm>
              <a:off x="923940" y="1690688"/>
              <a:ext cx="5673699" cy="4614419"/>
              <a:chOff x="2890965" y="1690688"/>
              <a:chExt cx="5673699" cy="46144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FF5378-12DE-FF37-C3B0-9EA77D650777}"/>
                  </a:ext>
                </a:extLst>
              </p:cNvPr>
              <p:cNvSpPr/>
              <p:nvPr/>
            </p:nvSpPr>
            <p:spPr>
              <a:xfrm>
                <a:off x="2890965" y="1690688"/>
                <a:ext cx="5673699" cy="4614419"/>
              </a:xfrm>
              <a:prstGeom prst="rect">
                <a:avLst/>
              </a:prstGeom>
              <a:pattFill prst="horzBrick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56475-4754-2463-A4EA-29CF505F525E}"/>
                  </a:ext>
                </a:extLst>
              </p:cNvPr>
              <p:cNvSpPr txBox="1"/>
              <p:nvPr/>
            </p:nvSpPr>
            <p:spPr>
              <a:xfrm>
                <a:off x="3129788" y="1714441"/>
                <a:ext cx="3011819" cy="1130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1"/>
                    </a:solidFill>
                  </a:rPr>
                  <a:t>K anisotropic but grid-aligned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310A788-2C61-9BD4-999E-CA9AB33C4A67}"/>
                  </a:ext>
                </a:extLst>
              </p:cNvPr>
              <p:cNvGrpSpPr/>
              <p:nvPr/>
            </p:nvGrpSpPr>
            <p:grpSpPr>
              <a:xfrm>
                <a:off x="3998524" y="2913318"/>
                <a:ext cx="3100483" cy="3030280"/>
                <a:chOff x="3998524" y="2913318"/>
                <a:chExt cx="3100483" cy="303028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5BC7711-ACE6-BC26-94D1-2778C20BE031}"/>
                    </a:ext>
                  </a:extLst>
                </p:cNvPr>
                <p:cNvSpPr/>
                <p:nvPr/>
              </p:nvSpPr>
              <p:spPr>
                <a:xfrm>
                  <a:off x="5036291" y="4933505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6B6E4B7-3F17-D249-E489-FF0C4DE562C6}"/>
                    </a:ext>
                  </a:extLst>
                </p:cNvPr>
                <p:cNvSpPr/>
                <p:nvPr/>
              </p:nvSpPr>
              <p:spPr>
                <a:xfrm>
                  <a:off x="6067649" y="4933504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BAABEFB-CC88-FB8F-9627-36353E441D80}"/>
                    </a:ext>
                  </a:extLst>
                </p:cNvPr>
                <p:cNvSpPr/>
                <p:nvPr/>
              </p:nvSpPr>
              <p:spPr>
                <a:xfrm>
                  <a:off x="3998524" y="2913319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1F49DCD-F6C9-1258-FE25-A69E065E3380}"/>
                    </a:ext>
                  </a:extLst>
                </p:cNvPr>
                <p:cNvSpPr/>
                <p:nvPr/>
              </p:nvSpPr>
              <p:spPr>
                <a:xfrm>
                  <a:off x="5036291" y="2913319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C93DCAE-940F-AF83-0459-A0843CC364D8}"/>
                    </a:ext>
                  </a:extLst>
                </p:cNvPr>
                <p:cNvSpPr/>
                <p:nvPr/>
              </p:nvSpPr>
              <p:spPr>
                <a:xfrm>
                  <a:off x="6067649" y="2913318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08A15D-53C6-8697-4E1E-07A9957A71F8}"/>
                    </a:ext>
                  </a:extLst>
                </p:cNvPr>
                <p:cNvSpPr/>
                <p:nvPr/>
              </p:nvSpPr>
              <p:spPr>
                <a:xfrm>
                  <a:off x="3998524" y="3923412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E134925-F2A3-BEEE-F471-FC7B1619E124}"/>
                    </a:ext>
                  </a:extLst>
                </p:cNvPr>
                <p:cNvSpPr/>
                <p:nvPr/>
              </p:nvSpPr>
              <p:spPr>
                <a:xfrm>
                  <a:off x="5036291" y="3923412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1FFB1A9-9523-012B-BFF5-2525FBEC79E1}"/>
                    </a:ext>
                  </a:extLst>
                </p:cNvPr>
                <p:cNvSpPr/>
                <p:nvPr/>
              </p:nvSpPr>
              <p:spPr>
                <a:xfrm>
                  <a:off x="6067649" y="3923411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950314F-9807-F886-301C-54C3E60F38F3}"/>
                    </a:ext>
                  </a:extLst>
                </p:cNvPr>
                <p:cNvSpPr/>
                <p:nvPr/>
              </p:nvSpPr>
              <p:spPr>
                <a:xfrm>
                  <a:off x="3998524" y="4933504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DD2996-5C98-48B2-F7B9-D73DC73FF42D}"/>
                </a:ext>
              </a:extLst>
            </p:cNvPr>
            <p:cNvSpPr/>
            <p:nvPr/>
          </p:nvSpPr>
          <p:spPr>
            <a:xfrm>
              <a:off x="5139073" y="4933504"/>
              <a:ext cx="1031358" cy="101009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F5C36E-01D5-D66F-1F91-D00A1F7F85C7}"/>
                </a:ext>
              </a:extLst>
            </p:cNvPr>
            <p:cNvSpPr/>
            <p:nvPr/>
          </p:nvSpPr>
          <p:spPr>
            <a:xfrm>
              <a:off x="5139073" y="2913318"/>
              <a:ext cx="1031358" cy="101009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25C900-81B7-8A5D-7205-4778957BFB5C}"/>
                </a:ext>
              </a:extLst>
            </p:cNvPr>
            <p:cNvSpPr/>
            <p:nvPr/>
          </p:nvSpPr>
          <p:spPr>
            <a:xfrm>
              <a:off x="5139073" y="3923411"/>
              <a:ext cx="1031358" cy="101009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D414D8A-4D9D-8A5B-5A59-6F33C65C0403}"/>
              </a:ext>
            </a:extLst>
          </p:cNvPr>
          <p:cNvSpPr/>
          <p:nvPr/>
        </p:nvSpPr>
        <p:spPr>
          <a:xfrm>
            <a:off x="3711651" y="4367338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364ADF2-B801-1719-5121-A0178195D691}"/>
              </a:ext>
            </a:extLst>
          </p:cNvPr>
          <p:cNvSpPr/>
          <p:nvPr/>
        </p:nvSpPr>
        <p:spPr>
          <a:xfrm>
            <a:off x="4831971" y="4367338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9356FF9-3AB8-866F-06F1-7ABCD5C853C7}"/>
              </a:ext>
            </a:extLst>
          </p:cNvPr>
          <p:cNvSpPr/>
          <p:nvPr/>
        </p:nvSpPr>
        <p:spPr>
          <a:xfrm>
            <a:off x="4288695" y="3902776"/>
            <a:ext cx="82148" cy="10729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883B73-0DA8-0081-4EC8-F4984182C16C}"/>
              </a:ext>
            </a:extLst>
          </p:cNvPr>
          <p:cNvCxnSpPr>
            <a:cxnSpLocks/>
          </p:cNvCxnSpPr>
          <p:nvPr/>
        </p:nvCxnSpPr>
        <p:spPr>
          <a:xfrm>
            <a:off x="3774270" y="4441879"/>
            <a:ext cx="1120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E489B10-2DB8-F212-63E6-20C0DA81079D}"/>
              </a:ext>
            </a:extLst>
          </p:cNvPr>
          <p:cNvGrpSpPr/>
          <p:nvPr/>
        </p:nvGrpSpPr>
        <p:grpSpPr>
          <a:xfrm>
            <a:off x="1262748" y="5444687"/>
            <a:ext cx="524131" cy="599790"/>
            <a:chOff x="1198950" y="5444687"/>
            <a:chExt cx="524131" cy="599790"/>
          </a:xfrm>
        </p:grpSpPr>
        <p:cxnSp>
          <p:nvCxnSpPr>
            <p:cNvPr id="79" name="Straight Arrow Connector 5">
              <a:extLst>
                <a:ext uri="{FF2B5EF4-FFF2-40B4-BE49-F238E27FC236}">
                  <a16:creationId xmlns:a16="http://schemas.microsoft.com/office/drawing/2014/main" id="{AE129E02-3709-CF54-B46E-90ECA91CDB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4487" y="5742332"/>
              <a:ext cx="0" cy="27777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Arrow Connector 31">
              <a:extLst>
                <a:ext uri="{FF2B5EF4-FFF2-40B4-BE49-F238E27FC236}">
                  <a16:creationId xmlns:a16="http://schemas.microsoft.com/office/drawing/2014/main" id="{833A90C6-00D1-B449-E6A1-AE55EBBFBD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2687" y="6020102"/>
              <a:ext cx="248325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TextBox 29">
              <a:extLst>
                <a:ext uri="{FF2B5EF4-FFF2-40B4-BE49-F238E27FC236}">
                  <a16:creationId xmlns:a16="http://schemas.microsoft.com/office/drawing/2014/main" id="{FC03697B-F569-18D0-6583-B9A8CAB30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6165" y="5835413"/>
              <a:ext cx="216916" cy="209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4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0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AAB5C00-E683-07A3-DF6C-A637104A6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8950" y="5444687"/>
              <a:ext cx="216916" cy="209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4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0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919EE1C-5879-F46E-667D-373A2B4B4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3854" y="4072981"/>
            <a:ext cx="243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D928B5-2AC6-2F28-4B34-964AF8735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745" y="4066055"/>
            <a:ext cx="243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A0BEF61-DD49-0E8F-D266-AD4ADC61086D}"/>
              </a:ext>
            </a:extLst>
          </p:cNvPr>
          <p:cNvSpPr txBox="1"/>
          <p:nvPr/>
        </p:nvSpPr>
        <p:spPr>
          <a:xfrm>
            <a:off x="8239342" y="1644773"/>
            <a:ext cx="241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Darcy’s Law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84A980-7233-26CB-B37F-31F9134567D9}"/>
              </a:ext>
            </a:extLst>
          </p:cNvPr>
          <p:cNvGrpSpPr/>
          <p:nvPr/>
        </p:nvGrpSpPr>
        <p:grpSpPr>
          <a:xfrm>
            <a:off x="7157896" y="3338621"/>
            <a:ext cx="4920690" cy="2983229"/>
            <a:chOff x="7157896" y="3338621"/>
            <a:chExt cx="4920690" cy="2983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871E4E3-97B6-9623-0CD8-04554E6D0E1C}"/>
                    </a:ext>
                  </a:extLst>
                </p:cNvPr>
                <p:cNvSpPr txBox="1"/>
                <p:nvPr/>
              </p:nvSpPr>
              <p:spPr>
                <a:xfrm>
                  <a:off x="7393545" y="4472596"/>
                  <a:ext cx="4486358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871E4E3-97B6-9623-0CD8-04554E6D0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3545" y="4472596"/>
                  <a:ext cx="4486358" cy="54213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F83D826A-0F42-FFCD-D670-AF34C3A8A355}"/>
                </a:ext>
              </a:extLst>
            </p:cNvPr>
            <p:cNvSpPr/>
            <p:nvPr/>
          </p:nvSpPr>
          <p:spPr>
            <a:xfrm>
              <a:off x="9250326" y="3338621"/>
              <a:ext cx="520995" cy="910314"/>
            </a:xfrm>
            <a:prstGeom prst="downArrow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84E289A-6BA6-1DA7-A2D6-B793571F6782}"/>
                </a:ext>
              </a:extLst>
            </p:cNvPr>
            <p:cNvSpPr txBox="1"/>
            <p:nvPr/>
          </p:nvSpPr>
          <p:spPr>
            <a:xfrm>
              <a:off x="7157896" y="5121521"/>
              <a:ext cx="49206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50"/>
                  </a:solidFill>
                </a:rPr>
                <a:t>Standard, conductance-based (two-point)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25EB11-4C98-6BF2-8877-6246E9E5984C}"/>
              </a:ext>
            </a:extLst>
          </p:cNvPr>
          <p:cNvGrpSpPr/>
          <p:nvPr/>
        </p:nvGrpSpPr>
        <p:grpSpPr>
          <a:xfrm>
            <a:off x="4412507" y="1790169"/>
            <a:ext cx="2009560" cy="787965"/>
            <a:chOff x="10724267" y="3051544"/>
            <a:chExt cx="1014511" cy="101451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1D8AADA-3524-E0C1-E04A-733D1BA05EFC}"/>
                </a:ext>
              </a:extLst>
            </p:cNvPr>
            <p:cNvCxnSpPr/>
            <p:nvPr/>
          </p:nvCxnSpPr>
          <p:spPr>
            <a:xfrm>
              <a:off x="11227981" y="3051544"/>
              <a:ext cx="0" cy="10145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EC2FC6-BB72-3DB0-3743-CFF8009BB30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231523" y="3076351"/>
              <a:ext cx="0" cy="10145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3742B37-7E3A-AB30-BB6E-E7C973A2CF30}"/>
                </a:ext>
              </a:extLst>
            </p:cNvPr>
            <p:cNvSpPr/>
            <p:nvPr/>
          </p:nvSpPr>
          <p:spPr>
            <a:xfrm>
              <a:off x="10877106" y="3237659"/>
              <a:ext cx="685800" cy="6858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4DAD0-5734-1BF2-CAAC-CFF2DEC6EB36}"/>
                  </a:ext>
                </a:extLst>
              </p:cNvPr>
              <p:cNvSpPr txBox="1"/>
              <p:nvPr/>
            </p:nvSpPr>
            <p:spPr>
              <a:xfrm>
                <a:off x="8099354" y="2260281"/>
                <a:ext cx="2788387" cy="910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4DAD0-5734-1BF2-CAAC-CFF2DEC6E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354" y="2260281"/>
                <a:ext cx="2788387" cy="9103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92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0219-92B2-BD18-4FED-7836B8D0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info do we need?  What info do we have?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EF4FC7-76E6-5639-A8B2-049CCA4CEF13}"/>
              </a:ext>
            </a:extLst>
          </p:cNvPr>
          <p:cNvGrpSpPr/>
          <p:nvPr/>
        </p:nvGrpSpPr>
        <p:grpSpPr>
          <a:xfrm>
            <a:off x="933891" y="1531094"/>
            <a:ext cx="6062328" cy="4901609"/>
            <a:chOff x="923940" y="1690688"/>
            <a:chExt cx="5673699" cy="461441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653FD29-9D61-9D54-FD63-4797AC409BEB}"/>
                </a:ext>
              </a:extLst>
            </p:cNvPr>
            <p:cNvGrpSpPr/>
            <p:nvPr/>
          </p:nvGrpSpPr>
          <p:grpSpPr>
            <a:xfrm>
              <a:off x="923940" y="1690688"/>
              <a:ext cx="5673699" cy="4614419"/>
              <a:chOff x="2890965" y="1690688"/>
              <a:chExt cx="5673699" cy="46144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FF5378-12DE-FF37-C3B0-9EA77D650777}"/>
                  </a:ext>
                </a:extLst>
              </p:cNvPr>
              <p:cNvSpPr/>
              <p:nvPr/>
            </p:nvSpPr>
            <p:spPr>
              <a:xfrm>
                <a:off x="2890965" y="1690688"/>
                <a:ext cx="5673699" cy="4614419"/>
              </a:xfrm>
              <a:prstGeom prst="rect">
                <a:avLst/>
              </a:prstGeom>
              <a:pattFill prst="diagBrick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56475-4754-2463-A4EA-29CF505F525E}"/>
                  </a:ext>
                </a:extLst>
              </p:cNvPr>
              <p:cNvSpPr txBox="1"/>
              <p:nvPr/>
            </p:nvSpPr>
            <p:spPr>
              <a:xfrm>
                <a:off x="3129788" y="1714441"/>
                <a:ext cx="3011819" cy="1130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1"/>
                    </a:solidFill>
                  </a:rPr>
                  <a:t>K anisotropic, </a:t>
                </a:r>
                <a:r>
                  <a:rPr lang="en-US" sz="3600" dirty="0">
                    <a:solidFill>
                      <a:srgbClr val="FF0000"/>
                    </a:solidFill>
                  </a:rPr>
                  <a:t>not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 grid-aligned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310A788-2C61-9BD4-999E-CA9AB33C4A67}"/>
                  </a:ext>
                </a:extLst>
              </p:cNvPr>
              <p:cNvGrpSpPr/>
              <p:nvPr/>
            </p:nvGrpSpPr>
            <p:grpSpPr>
              <a:xfrm>
                <a:off x="3998524" y="2913318"/>
                <a:ext cx="3100483" cy="3030280"/>
                <a:chOff x="3998524" y="2913318"/>
                <a:chExt cx="3100483" cy="303028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5BC7711-ACE6-BC26-94D1-2778C20BE031}"/>
                    </a:ext>
                  </a:extLst>
                </p:cNvPr>
                <p:cNvSpPr/>
                <p:nvPr/>
              </p:nvSpPr>
              <p:spPr>
                <a:xfrm>
                  <a:off x="5036291" y="4933505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6B6E4B7-3F17-D249-E489-FF0C4DE562C6}"/>
                    </a:ext>
                  </a:extLst>
                </p:cNvPr>
                <p:cNvSpPr/>
                <p:nvPr/>
              </p:nvSpPr>
              <p:spPr>
                <a:xfrm>
                  <a:off x="6067649" y="4933504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BAABEFB-CC88-FB8F-9627-36353E441D80}"/>
                    </a:ext>
                  </a:extLst>
                </p:cNvPr>
                <p:cNvSpPr/>
                <p:nvPr/>
              </p:nvSpPr>
              <p:spPr>
                <a:xfrm>
                  <a:off x="3998524" y="2913319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1F49DCD-F6C9-1258-FE25-A69E065E3380}"/>
                    </a:ext>
                  </a:extLst>
                </p:cNvPr>
                <p:cNvSpPr/>
                <p:nvPr/>
              </p:nvSpPr>
              <p:spPr>
                <a:xfrm>
                  <a:off x="5036291" y="2913319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C93DCAE-940F-AF83-0459-A0843CC364D8}"/>
                    </a:ext>
                  </a:extLst>
                </p:cNvPr>
                <p:cNvSpPr/>
                <p:nvPr/>
              </p:nvSpPr>
              <p:spPr>
                <a:xfrm>
                  <a:off x="6067649" y="2913318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B08A15D-53C6-8697-4E1E-07A9957A71F8}"/>
                    </a:ext>
                  </a:extLst>
                </p:cNvPr>
                <p:cNvSpPr/>
                <p:nvPr/>
              </p:nvSpPr>
              <p:spPr>
                <a:xfrm>
                  <a:off x="3998524" y="3923412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E134925-F2A3-BEEE-F471-FC7B1619E124}"/>
                    </a:ext>
                  </a:extLst>
                </p:cNvPr>
                <p:cNvSpPr/>
                <p:nvPr/>
              </p:nvSpPr>
              <p:spPr>
                <a:xfrm>
                  <a:off x="5036291" y="3923412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1FFB1A9-9523-012B-BFF5-2525FBEC79E1}"/>
                    </a:ext>
                  </a:extLst>
                </p:cNvPr>
                <p:cNvSpPr/>
                <p:nvPr/>
              </p:nvSpPr>
              <p:spPr>
                <a:xfrm>
                  <a:off x="6067649" y="3923411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950314F-9807-F886-301C-54C3E60F38F3}"/>
                    </a:ext>
                  </a:extLst>
                </p:cNvPr>
                <p:cNvSpPr/>
                <p:nvPr/>
              </p:nvSpPr>
              <p:spPr>
                <a:xfrm>
                  <a:off x="3998524" y="4933504"/>
                  <a:ext cx="1031358" cy="1010093"/>
                </a:xfrm>
                <a:prstGeom prst="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DD2996-5C98-48B2-F7B9-D73DC73FF42D}"/>
                </a:ext>
              </a:extLst>
            </p:cNvPr>
            <p:cNvSpPr/>
            <p:nvPr/>
          </p:nvSpPr>
          <p:spPr>
            <a:xfrm>
              <a:off x="5139073" y="4933504"/>
              <a:ext cx="1031358" cy="101009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F5C36E-01D5-D66F-1F91-D00A1F7F85C7}"/>
                </a:ext>
              </a:extLst>
            </p:cNvPr>
            <p:cNvSpPr/>
            <p:nvPr/>
          </p:nvSpPr>
          <p:spPr>
            <a:xfrm>
              <a:off x="5139073" y="2913318"/>
              <a:ext cx="1031358" cy="101009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25C900-81B7-8A5D-7205-4778957BFB5C}"/>
                </a:ext>
              </a:extLst>
            </p:cNvPr>
            <p:cNvSpPr/>
            <p:nvPr/>
          </p:nvSpPr>
          <p:spPr>
            <a:xfrm>
              <a:off x="5139073" y="3923411"/>
              <a:ext cx="1031358" cy="101009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A9356FF9-3AB8-866F-06F1-7ABCD5C853C7}"/>
              </a:ext>
            </a:extLst>
          </p:cNvPr>
          <p:cNvSpPr/>
          <p:nvPr/>
        </p:nvSpPr>
        <p:spPr>
          <a:xfrm>
            <a:off x="4288695" y="3902776"/>
            <a:ext cx="82148" cy="10729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E489B10-2DB8-F212-63E6-20C0DA81079D}"/>
              </a:ext>
            </a:extLst>
          </p:cNvPr>
          <p:cNvGrpSpPr/>
          <p:nvPr/>
        </p:nvGrpSpPr>
        <p:grpSpPr>
          <a:xfrm>
            <a:off x="1262748" y="5444687"/>
            <a:ext cx="524131" cy="599790"/>
            <a:chOff x="1198950" y="5444687"/>
            <a:chExt cx="524131" cy="599790"/>
          </a:xfrm>
        </p:grpSpPr>
        <p:cxnSp>
          <p:nvCxnSpPr>
            <p:cNvPr id="79" name="Straight Arrow Connector 5">
              <a:extLst>
                <a:ext uri="{FF2B5EF4-FFF2-40B4-BE49-F238E27FC236}">
                  <a16:creationId xmlns:a16="http://schemas.microsoft.com/office/drawing/2014/main" id="{AE129E02-3709-CF54-B46E-90ECA91CDB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4487" y="5742332"/>
              <a:ext cx="0" cy="27777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Arrow Connector 31">
              <a:extLst>
                <a:ext uri="{FF2B5EF4-FFF2-40B4-BE49-F238E27FC236}">
                  <a16:creationId xmlns:a16="http://schemas.microsoft.com/office/drawing/2014/main" id="{833A90C6-00D1-B449-E6A1-AE55EBBFBD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2687" y="6020102"/>
              <a:ext cx="248325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TextBox 29">
              <a:extLst>
                <a:ext uri="{FF2B5EF4-FFF2-40B4-BE49-F238E27FC236}">
                  <a16:creationId xmlns:a16="http://schemas.microsoft.com/office/drawing/2014/main" id="{FC03697B-F569-18D0-6583-B9A8CAB30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6165" y="5835413"/>
              <a:ext cx="216916" cy="209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4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0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AAB5C00-E683-07A3-DF6C-A637104A6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8950" y="5444687"/>
              <a:ext cx="216916" cy="209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4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0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A0BEF61-DD49-0E8F-D266-AD4ADC61086D}"/>
              </a:ext>
            </a:extLst>
          </p:cNvPr>
          <p:cNvSpPr txBox="1"/>
          <p:nvPr/>
        </p:nvSpPr>
        <p:spPr>
          <a:xfrm>
            <a:off x="8239342" y="1644773"/>
            <a:ext cx="241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Darcy’s Law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25EB11-4C98-6BF2-8877-6246E9E5984C}"/>
              </a:ext>
            </a:extLst>
          </p:cNvPr>
          <p:cNvGrpSpPr/>
          <p:nvPr/>
        </p:nvGrpSpPr>
        <p:grpSpPr>
          <a:xfrm rot="18900000">
            <a:off x="4412507" y="1790169"/>
            <a:ext cx="2009560" cy="787965"/>
            <a:chOff x="10724267" y="3051544"/>
            <a:chExt cx="1014511" cy="101451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1D8AADA-3524-E0C1-E04A-733D1BA05EFC}"/>
                </a:ext>
              </a:extLst>
            </p:cNvPr>
            <p:cNvCxnSpPr/>
            <p:nvPr/>
          </p:nvCxnSpPr>
          <p:spPr>
            <a:xfrm>
              <a:off x="11227981" y="3051544"/>
              <a:ext cx="0" cy="10145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EC2FC6-BB72-3DB0-3743-CFF8009BB30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231523" y="3076351"/>
              <a:ext cx="0" cy="10145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3742B37-7E3A-AB30-BB6E-E7C973A2CF30}"/>
                </a:ext>
              </a:extLst>
            </p:cNvPr>
            <p:cNvSpPr/>
            <p:nvPr/>
          </p:nvSpPr>
          <p:spPr>
            <a:xfrm>
              <a:off x="10877106" y="3237659"/>
              <a:ext cx="685800" cy="6858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329392-B11A-54F7-C340-036551AFFBFE}"/>
              </a:ext>
            </a:extLst>
          </p:cNvPr>
          <p:cNvGrpSpPr/>
          <p:nvPr/>
        </p:nvGrpSpPr>
        <p:grpSpPr>
          <a:xfrm rot="16200000">
            <a:off x="3179016" y="3843411"/>
            <a:ext cx="1194861" cy="137160"/>
            <a:chOff x="3926670" y="4519738"/>
            <a:chExt cx="1194861" cy="13716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3B1034-641E-484E-BEF5-43CA6FF99AB6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70" y="4594279"/>
              <a:ext cx="11203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43402D-1E1C-2B68-E185-C1C56B2E412E}"/>
                </a:ext>
              </a:extLst>
            </p:cNvPr>
            <p:cNvSpPr/>
            <p:nvPr/>
          </p:nvSpPr>
          <p:spPr>
            <a:xfrm>
              <a:off x="4984371" y="4519738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883B73-0DA8-0081-4EC8-F4984182C16C}"/>
              </a:ext>
            </a:extLst>
          </p:cNvPr>
          <p:cNvCxnSpPr>
            <a:cxnSpLocks/>
          </p:cNvCxnSpPr>
          <p:nvPr/>
        </p:nvCxnSpPr>
        <p:spPr>
          <a:xfrm>
            <a:off x="3774270" y="4441879"/>
            <a:ext cx="1120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B858B2-7FC3-3E5D-2B61-E14BA2AE4370}"/>
              </a:ext>
            </a:extLst>
          </p:cNvPr>
          <p:cNvGrpSpPr/>
          <p:nvPr/>
        </p:nvGrpSpPr>
        <p:grpSpPr>
          <a:xfrm rot="16200000">
            <a:off x="4298983" y="3846951"/>
            <a:ext cx="1194861" cy="137160"/>
            <a:chOff x="3926670" y="4519738"/>
            <a:chExt cx="1194861" cy="1371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29D1B1-1FAE-592F-9365-D200C472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70" y="4594279"/>
              <a:ext cx="11203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5F0BE5C-E6D0-40BD-0CDA-8616E085F254}"/>
                </a:ext>
              </a:extLst>
            </p:cNvPr>
            <p:cNvSpPr/>
            <p:nvPr/>
          </p:nvSpPr>
          <p:spPr>
            <a:xfrm>
              <a:off x="4984371" y="4519738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919EE1C-5879-F46E-667D-373A2B4B4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3854" y="4072981"/>
            <a:ext cx="243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D928B5-2AC6-2F28-4B34-964AF8735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745" y="4066055"/>
            <a:ext cx="243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</a:rPr>
              <a:t>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70FBC2-3C0F-7109-F2AF-12104DC347C2}"/>
              </a:ext>
            </a:extLst>
          </p:cNvPr>
          <p:cNvGrpSpPr/>
          <p:nvPr/>
        </p:nvGrpSpPr>
        <p:grpSpPr>
          <a:xfrm rot="5400000">
            <a:off x="4294635" y="4901561"/>
            <a:ext cx="1194861" cy="137160"/>
            <a:chOff x="3926670" y="4530371"/>
            <a:chExt cx="1194861" cy="13716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6C34C9-79FB-213C-216C-0A6C4C9F03BE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70" y="4594279"/>
              <a:ext cx="11203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ECF4726-4F5D-CAE3-5A5B-61BD403E3A36}"/>
                </a:ext>
              </a:extLst>
            </p:cNvPr>
            <p:cNvSpPr/>
            <p:nvPr/>
          </p:nvSpPr>
          <p:spPr>
            <a:xfrm>
              <a:off x="4984371" y="453037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BED0DF-1BB0-2DD2-5DC1-E2AD56B81F49}"/>
              </a:ext>
            </a:extLst>
          </p:cNvPr>
          <p:cNvGrpSpPr/>
          <p:nvPr/>
        </p:nvGrpSpPr>
        <p:grpSpPr>
          <a:xfrm rot="5400000">
            <a:off x="3190073" y="4901562"/>
            <a:ext cx="1194861" cy="137160"/>
            <a:chOff x="3926670" y="4519738"/>
            <a:chExt cx="1194861" cy="1371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51176C-104A-6EED-2E23-1BCFA3831325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70" y="4594279"/>
              <a:ext cx="11203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B84D2A4-359F-929B-2ADD-C4AA334E1B76}"/>
                </a:ext>
              </a:extLst>
            </p:cNvPr>
            <p:cNvSpPr/>
            <p:nvPr/>
          </p:nvSpPr>
          <p:spPr>
            <a:xfrm>
              <a:off x="4984371" y="4519738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A364ADF2-B801-1719-5121-A0178195D691}"/>
              </a:ext>
            </a:extLst>
          </p:cNvPr>
          <p:cNvSpPr/>
          <p:nvPr/>
        </p:nvSpPr>
        <p:spPr>
          <a:xfrm>
            <a:off x="4831971" y="4367338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D414D8A-4D9D-8A5B-5A59-6F33C65C0403}"/>
              </a:ext>
            </a:extLst>
          </p:cNvPr>
          <p:cNvSpPr/>
          <p:nvPr/>
        </p:nvSpPr>
        <p:spPr>
          <a:xfrm>
            <a:off x="3711651" y="4367338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36C37D-38C4-2B30-4092-1506E407B361}"/>
                  </a:ext>
                </a:extLst>
              </p:cNvPr>
              <p:cNvSpPr txBox="1"/>
              <p:nvPr/>
            </p:nvSpPr>
            <p:spPr>
              <a:xfrm>
                <a:off x="7267644" y="2267745"/>
                <a:ext cx="4486358" cy="9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8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36C37D-38C4-2B30-4092-1506E407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644" y="2267745"/>
                <a:ext cx="4486358" cy="983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FDBE13E-3706-58C8-9732-B97ADBCC960C}"/>
              </a:ext>
            </a:extLst>
          </p:cNvPr>
          <p:cNvGrpSpPr/>
          <p:nvPr/>
        </p:nvGrpSpPr>
        <p:grpSpPr>
          <a:xfrm>
            <a:off x="7176379" y="3338621"/>
            <a:ext cx="4920690" cy="2998275"/>
            <a:chOff x="7176379" y="3338621"/>
            <a:chExt cx="4920690" cy="29982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871E4E3-97B6-9623-0CD8-04554E6D0E1C}"/>
                    </a:ext>
                  </a:extLst>
                </p:cNvPr>
                <p:cNvSpPr txBox="1"/>
                <p:nvPr/>
              </p:nvSpPr>
              <p:spPr>
                <a:xfrm>
                  <a:off x="7393545" y="4472596"/>
                  <a:ext cx="4486358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871E4E3-97B6-9623-0CD8-04554E6D0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3545" y="4472596"/>
                  <a:ext cx="4486358" cy="5421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Arrow: Down 94">
              <a:extLst>
                <a:ext uri="{FF2B5EF4-FFF2-40B4-BE49-F238E27FC236}">
                  <a16:creationId xmlns:a16="http://schemas.microsoft.com/office/drawing/2014/main" id="{F83D826A-0F42-FFCD-D670-AF34C3A8A355}"/>
                </a:ext>
              </a:extLst>
            </p:cNvPr>
            <p:cNvSpPr/>
            <p:nvPr/>
          </p:nvSpPr>
          <p:spPr>
            <a:xfrm>
              <a:off x="9250326" y="3338621"/>
              <a:ext cx="520995" cy="910314"/>
            </a:xfrm>
            <a:prstGeom prst="downArrow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84E289A-6BA6-1DA7-A2D6-B793571F6782}"/>
                </a:ext>
              </a:extLst>
            </p:cNvPr>
            <p:cNvSpPr txBox="1"/>
            <p:nvPr/>
          </p:nvSpPr>
          <p:spPr>
            <a:xfrm>
              <a:off x="7176379" y="5690565"/>
              <a:ext cx="4920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50"/>
                  </a:solidFill>
                </a:rPr>
                <a:t>“multi-point”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5A004D7-729B-5C13-6D54-E94F840E80A9}"/>
                    </a:ext>
                  </a:extLst>
                </p:cNvPr>
                <p:cNvSpPr txBox="1"/>
                <p:nvPr/>
              </p:nvSpPr>
              <p:spPr>
                <a:xfrm>
                  <a:off x="8729968" y="5034166"/>
                  <a:ext cx="264202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EXTRA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TERMS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5A004D7-729B-5C13-6D54-E94F840E8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9968" y="5034166"/>
                  <a:ext cx="2642029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6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EAD031-D8D6-5173-BB3B-D426FD5287C4}"/>
                  </a:ext>
                </a:extLst>
              </p:cNvPr>
              <p:cNvSpPr txBox="1"/>
              <p:nvPr/>
            </p:nvSpPr>
            <p:spPr>
              <a:xfrm>
                <a:off x="10050982" y="3214585"/>
                <a:ext cx="16349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EAD031-D8D6-5173-BB3B-D426FD52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982" y="3214585"/>
                <a:ext cx="163493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0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1">
            <a:extLst>
              <a:ext uri="{FF2B5EF4-FFF2-40B4-BE49-F238E27FC236}">
                <a16:creationId xmlns:a16="http://schemas.microsoft.com/office/drawing/2014/main" id="{A313A86E-81F2-9E73-FC2A-546A4628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60" y="2018479"/>
            <a:ext cx="4141301" cy="230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B5F37C61-EF71-EF62-938F-9FB12B52D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802"/>
            <a:ext cx="10515600" cy="1325563"/>
          </a:xfrm>
        </p:spPr>
        <p:txBody>
          <a:bodyPr/>
          <a:lstStyle/>
          <a:p>
            <a:r>
              <a:rPr lang="en-US" dirty="0"/>
              <a:t>Fully 3D anisotropy on unstructured grid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9A74A3-D3A2-1911-0D42-F58AAD2704F4}"/>
              </a:ext>
            </a:extLst>
          </p:cNvPr>
          <p:cNvGrpSpPr>
            <a:grpSpLocks noChangeAspect="1"/>
          </p:cNvGrpSpPr>
          <p:nvPr/>
        </p:nvGrpSpPr>
        <p:grpSpPr>
          <a:xfrm>
            <a:off x="1138876" y="1498909"/>
            <a:ext cx="4538005" cy="3158151"/>
            <a:chOff x="1452563" y="1441450"/>
            <a:chExt cx="6129337" cy="4265613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FCB8B421-6BA4-EEAA-3F4B-219DBECD2984}"/>
                </a:ext>
              </a:extLst>
            </p:cNvPr>
            <p:cNvSpPr/>
            <p:nvPr/>
          </p:nvSpPr>
          <p:spPr>
            <a:xfrm rot="1517411">
              <a:off x="3571875" y="1552575"/>
              <a:ext cx="1666875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A7FDEAE-5B58-A14F-1203-C7045DD6EAAD}"/>
                </a:ext>
              </a:extLst>
            </p:cNvPr>
            <p:cNvSpPr/>
            <p:nvPr/>
          </p:nvSpPr>
          <p:spPr>
            <a:xfrm rot="1517411">
              <a:off x="2082800" y="1666875"/>
              <a:ext cx="1665288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90112528-8497-9BC1-5F76-1C5092F2DBE9}"/>
                </a:ext>
              </a:extLst>
            </p:cNvPr>
            <p:cNvSpPr/>
            <p:nvPr/>
          </p:nvSpPr>
          <p:spPr>
            <a:xfrm rot="1517411">
              <a:off x="1452563" y="3003550"/>
              <a:ext cx="1665287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F016E9AF-3103-052F-A772-AD9B4CE92D73}"/>
                </a:ext>
              </a:extLst>
            </p:cNvPr>
            <p:cNvSpPr/>
            <p:nvPr/>
          </p:nvSpPr>
          <p:spPr>
            <a:xfrm rot="1517411">
              <a:off x="2308225" y="4227513"/>
              <a:ext cx="1666875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8B86519B-BDBC-BE50-A592-AADE584CEFD7}"/>
                </a:ext>
              </a:extLst>
            </p:cNvPr>
            <p:cNvSpPr/>
            <p:nvPr/>
          </p:nvSpPr>
          <p:spPr>
            <a:xfrm rot="1517411">
              <a:off x="3794125" y="4119563"/>
              <a:ext cx="1666875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0C93A1F9-8464-5D72-3600-A527D9C5314A}"/>
                </a:ext>
              </a:extLst>
            </p:cNvPr>
            <p:cNvSpPr/>
            <p:nvPr/>
          </p:nvSpPr>
          <p:spPr>
            <a:xfrm rot="1517411">
              <a:off x="5059363" y="1441450"/>
              <a:ext cx="1665287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CB89035D-106A-0A64-F772-8F9146974E66}"/>
                </a:ext>
              </a:extLst>
            </p:cNvPr>
            <p:cNvSpPr/>
            <p:nvPr/>
          </p:nvSpPr>
          <p:spPr>
            <a:xfrm rot="1517411">
              <a:off x="5915025" y="2660650"/>
              <a:ext cx="1666875" cy="1481138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E3299CA7-C4DE-4F4B-6B36-BABA1C151287}"/>
                </a:ext>
              </a:extLst>
            </p:cNvPr>
            <p:cNvSpPr/>
            <p:nvPr/>
          </p:nvSpPr>
          <p:spPr>
            <a:xfrm rot="1517411">
              <a:off x="5284788" y="3998913"/>
              <a:ext cx="1666875" cy="1479550"/>
            </a:xfrm>
            <a:prstGeom prst="hexagon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52" name="Group 6">
              <a:extLst>
                <a:ext uri="{FF2B5EF4-FFF2-40B4-BE49-F238E27FC236}">
                  <a16:creationId xmlns:a16="http://schemas.microsoft.com/office/drawing/2014/main" id="{A049EB85-5532-CA86-57F7-5A529C45D2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0050" y="2779713"/>
              <a:ext cx="3152775" cy="1590675"/>
              <a:chOff x="0" y="0"/>
              <a:chExt cx="3503919" cy="1767328"/>
            </a:xfrm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6648B7CA-0773-AC69-4707-D0C270759E37}"/>
                  </a:ext>
                </a:extLst>
              </p:cNvPr>
              <p:cNvSpPr/>
              <p:nvPr/>
            </p:nvSpPr>
            <p:spPr>
              <a:xfrm rot="1517411">
                <a:off x="0" y="123466"/>
                <a:ext cx="1852525" cy="1643862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98B22CAA-DDAC-5726-6D19-5D02F264C35B}"/>
                  </a:ext>
                </a:extLst>
              </p:cNvPr>
              <p:cNvSpPr/>
              <p:nvPr/>
            </p:nvSpPr>
            <p:spPr>
              <a:xfrm rot="1518626">
                <a:off x="1651394" y="0"/>
                <a:ext cx="1852525" cy="1643862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2A72253-4375-F458-9012-6F9CDF4DCC10}"/>
                  </a:ext>
                </a:extLst>
              </p:cNvPr>
              <p:cNvCxnSpPr/>
              <p:nvPr/>
            </p:nvCxnSpPr>
            <p:spPr>
              <a:xfrm flipV="1">
                <a:off x="936849" y="832514"/>
                <a:ext cx="1660215" cy="100536"/>
              </a:xfrm>
              <a:prstGeom prst="line">
                <a:avLst/>
              </a:prstGeom>
              <a:ln w="666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15F9E1-3CEA-B1FC-ED65-41B6F400F159}"/>
                </a:ext>
              </a:extLst>
            </p:cNvPr>
            <p:cNvCxnSpPr/>
            <p:nvPr/>
          </p:nvCxnSpPr>
          <p:spPr>
            <a:xfrm flipV="1">
              <a:off x="5256213" y="2133600"/>
              <a:ext cx="639762" cy="1393825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D1C33A-4B06-76BD-AB70-3784D197CC84}"/>
                </a:ext>
              </a:extLst>
            </p:cNvPr>
            <p:cNvCxnSpPr/>
            <p:nvPr/>
          </p:nvCxnSpPr>
          <p:spPr>
            <a:xfrm flipH="1" flipV="1">
              <a:off x="4424363" y="2243138"/>
              <a:ext cx="835025" cy="1289050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94B2780-E39B-3FBC-BDE0-5E9BDAAC4740}"/>
                </a:ext>
              </a:extLst>
            </p:cNvPr>
            <p:cNvCxnSpPr/>
            <p:nvPr/>
          </p:nvCxnSpPr>
          <p:spPr>
            <a:xfrm flipV="1">
              <a:off x="4619625" y="3508375"/>
              <a:ext cx="635000" cy="1328738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1A9998D-354D-D1CB-CED5-A4D230E25C86}"/>
                </a:ext>
              </a:extLst>
            </p:cNvPr>
            <p:cNvCxnSpPr/>
            <p:nvPr/>
          </p:nvCxnSpPr>
          <p:spPr>
            <a:xfrm flipH="1" flipV="1">
              <a:off x="5256213" y="3530600"/>
              <a:ext cx="831850" cy="1187450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7B4DAD6-FD10-142D-4BFE-32DEEC4D80C9}"/>
                </a:ext>
              </a:extLst>
            </p:cNvPr>
            <p:cNvCxnSpPr/>
            <p:nvPr/>
          </p:nvCxnSpPr>
          <p:spPr>
            <a:xfrm flipV="1">
              <a:off x="5238750" y="3400425"/>
              <a:ext cx="1562100" cy="127000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8BC13D2-3F6B-9AF9-ED13-32500DD956A8}"/>
                </a:ext>
              </a:extLst>
            </p:cNvPr>
            <p:cNvCxnSpPr/>
            <p:nvPr/>
          </p:nvCxnSpPr>
          <p:spPr>
            <a:xfrm flipV="1">
              <a:off x="2333625" y="3624263"/>
              <a:ext cx="1436688" cy="119062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9A1F0B-9CC9-270B-85A2-84FECA410C2E}"/>
                </a:ext>
              </a:extLst>
            </p:cNvPr>
            <p:cNvCxnSpPr/>
            <p:nvPr/>
          </p:nvCxnSpPr>
          <p:spPr>
            <a:xfrm flipH="1" flipV="1">
              <a:off x="2960688" y="2452688"/>
              <a:ext cx="831850" cy="1165225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D81688B-D960-955A-E7DA-D50B575085DD}"/>
                </a:ext>
              </a:extLst>
            </p:cNvPr>
            <p:cNvCxnSpPr/>
            <p:nvPr/>
          </p:nvCxnSpPr>
          <p:spPr>
            <a:xfrm flipV="1">
              <a:off x="3182938" y="3632200"/>
              <a:ext cx="604837" cy="1317625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C4D5707-245B-2F8E-9752-178BC20D51DB}"/>
                </a:ext>
              </a:extLst>
            </p:cNvPr>
            <p:cNvCxnSpPr/>
            <p:nvPr/>
          </p:nvCxnSpPr>
          <p:spPr>
            <a:xfrm flipH="1" flipV="1">
              <a:off x="3787775" y="3619500"/>
              <a:ext cx="831850" cy="1217613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BEE508-8252-D212-05A9-60D4E603C182}"/>
                </a:ext>
              </a:extLst>
            </p:cNvPr>
            <p:cNvCxnSpPr/>
            <p:nvPr/>
          </p:nvCxnSpPr>
          <p:spPr>
            <a:xfrm flipV="1">
              <a:off x="3786188" y="2292350"/>
              <a:ext cx="652462" cy="1339850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EED4BA9-2DDC-4875-8A6C-91C480493332}"/>
                </a:ext>
              </a:extLst>
            </p:cNvPr>
            <p:cNvSpPr/>
            <p:nvPr/>
          </p:nvSpPr>
          <p:spPr>
            <a:xfrm>
              <a:off x="3729038" y="3559175"/>
              <a:ext cx="130175" cy="1317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0CB15DB-0C32-1D1F-896F-6AE24CD67C08}"/>
                </a:ext>
              </a:extLst>
            </p:cNvPr>
            <p:cNvSpPr/>
            <p:nvPr/>
          </p:nvSpPr>
          <p:spPr>
            <a:xfrm>
              <a:off x="5187950" y="3467100"/>
              <a:ext cx="131763" cy="1301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1320D8A-D07D-8CA2-67FF-66683D2C0EEF}"/>
                </a:ext>
              </a:extLst>
            </p:cNvPr>
            <p:cNvSpPr/>
            <p:nvPr/>
          </p:nvSpPr>
          <p:spPr>
            <a:xfrm>
              <a:off x="2862263" y="2346325"/>
              <a:ext cx="130175" cy="1301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2E92172-B010-12C1-64BD-FC7946391BE7}"/>
                </a:ext>
              </a:extLst>
            </p:cNvPr>
            <p:cNvSpPr/>
            <p:nvPr/>
          </p:nvSpPr>
          <p:spPr>
            <a:xfrm>
              <a:off x="2224088" y="3683000"/>
              <a:ext cx="130175" cy="1301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B27078-574E-9952-58D2-F9244527FF7E}"/>
                </a:ext>
              </a:extLst>
            </p:cNvPr>
            <p:cNvSpPr/>
            <p:nvPr/>
          </p:nvSpPr>
          <p:spPr>
            <a:xfrm>
              <a:off x="3105150" y="4902200"/>
              <a:ext cx="131763" cy="1301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C0C47F-0359-5752-CAA7-D09E09140C0C}"/>
                </a:ext>
              </a:extLst>
            </p:cNvPr>
            <p:cNvSpPr/>
            <p:nvPr/>
          </p:nvSpPr>
          <p:spPr>
            <a:xfrm>
              <a:off x="5813425" y="2111375"/>
              <a:ext cx="130175" cy="131763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0283323-4667-A8AD-B9EE-863272ED13EA}"/>
                </a:ext>
              </a:extLst>
            </p:cNvPr>
            <p:cNvSpPr/>
            <p:nvPr/>
          </p:nvSpPr>
          <p:spPr>
            <a:xfrm>
              <a:off x="6696075" y="3335338"/>
              <a:ext cx="130175" cy="131762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E353371-74C5-B57F-67F5-5D705195A017}"/>
                </a:ext>
              </a:extLst>
            </p:cNvPr>
            <p:cNvSpPr/>
            <p:nvPr/>
          </p:nvSpPr>
          <p:spPr>
            <a:xfrm>
              <a:off x="6043613" y="4676775"/>
              <a:ext cx="130175" cy="131763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Pie 52">
              <a:extLst>
                <a:ext uri="{FF2B5EF4-FFF2-40B4-BE49-F238E27FC236}">
                  <a16:creationId xmlns:a16="http://schemas.microsoft.com/office/drawing/2014/main" id="{4EBE84CC-7DB2-CF22-3155-07ED29FC4F74}"/>
                </a:ext>
              </a:extLst>
            </p:cNvPr>
            <p:cNvSpPr/>
            <p:nvPr/>
          </p:nvSpPr>
          <p:spPr>
            <a:xfrm rot="21096012">
              <a:off x="4378325" y="2220913"/>
              <a:ext cx="131763" cy="123825"/>
            </a:xfrm>
            <a:prstGeom prst="pie">
              <a:avLst>
                <a:gd name="adj1" fmla="val 5340566"/>
                <a:gd name="adj2" fmla="val 1620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Pie 53">
              <a:extLst>
                <a:ext uri="{FF2B5EF4-FFF2-40B4-BE49-F238E27FC236}">
                  <a16:creationId xmlns:a16="http://schemas.microsoft.com/office/drawing/2014/main" id="{E4108BA2-D3B7-0ACA-3B1E-5582D781A063}"/>
                </a:ext>
              </a:extLst>
            </p:cNvPr>
            <p:cNvSpPr/>
            <p:nvPr/>
          </p:nvSpPr>
          <p:spPr>
            <a:xfrm rot="10296012">
              <a:off x="4375150" y="2220913"/>
              <a:ext cx="131763" cy="123825"/>
            </a:xfrm>
            <a:prstGeom prst="pie">
              <a:avLst>
                <a:gd name="adj1" fmla="val 5340566"/>
                <a:gd name="adj2" fmla="val 16200000"/>
              </a:avLst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Pie 55">
              <a:extLst>
                <a:ext uri="{FF2B5EF4-FFF2-40B4-BE49-F238E27FC236}">
                  <a16:creationId xmlns:a16="http://schemas.microsoft.com/office/drawing/2014/main" id="{D8CC3DC5-79DA-8838-E75B-C576531F4B28}"/>
                </a:ext>
              </a:extLst>
            </p:cNvPr>
            <p:cNvSpPr/>
            <p:nvPr/>
          </p:nvSpPr>
          <p:spPr>
            <a:xfrm rot="21096012">
              <a:off x="4554538" y="4764088"/>
              <a:ext cx="131762" cy="122237"/>
            </a:xfrm>
            <a:prstGeom prst="pie">
              <a:avLst>
                <a:gd name="adj1" fmla="val 5340566"/>
                <a:gd name="adj2" fmla="val 1620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Pie 56">
              <a:extLst>
                <a:ext uri="{FF2B5EF4-FFF2-40B4-BE49-F238E27FC236}">
                  <a16:creationId xmlns:a16="http://schemas.microsoft.com/office/drawing/2014/main" id="{8F873A92-A479-79E1-926B-00974721C2FC}"/>
                </a:ext>
              </a:extLst>
            </p:cNvPr>
            <p:cNvSpPr/>
            <p:nvPr/>
          </p:nvSpPr>
          <p:spPr>
            <a:xfrm rot="10296012">
              <a:off x="4551363" y="4764088"/>
              <a:ext cx="131762" cy="123825"/>
            </a:xfrm>
            <a:prstGeom prst="pie">
              <a:avLst>
                <a:gd name="adj1" fmla="val 5340566"/>
                <a:gd name="adj2" fmla="val 16200000"/>
              </a:avLst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516A14-7CF3-FB8D-682E-5602898BB366}"/>
              </a:ext>
            </a:extLst>
          </p:cNvPr>
          <p:cNvSpPr txBox="1"/>
          <p:nvPr/>
        </p:nvSpPr>
        <p:spPr>
          <a:xfrm>
            <a:off x="7765655" y="1389148"/>
            <a:ext cx="241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Darcy’s Law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3D100F3-37B8-B401-52B8-BE7FCFC6A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60" y="4695498"/>
            <a:ext cx="9083378" cy="118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56BA0-D9FF-60BE-5D3D-B6C4C2FB91CB}"/>
              </a:ext>
            </a:extLst>
          </p:cNvPr>
          <p:cNvSpPr txBox="1"/>
          <p:nvPr/>
        </p:nvSpPr>
        <p:spPr>
          <a:xfrm>
            <a:off x="6494910" y="5927816"/>
            <a:ext cx="505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XT3D (multi-point)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E34DAFC-57B0-3042-C913-19C616078399}"/>
              </a:ext>
            </a:extLst>
          </p:cNvPr>
          <p:cNvSpPr/>
          <p:nvPr/>
        </p:nvSpPr>
        <p:spPr>
          <a:xfrm>
            <a:off x="8760683" y="4325298"/>
            <a:ext cx="520995" cy="469979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17FB0-D901-D600-B038-284630F22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419" y="2689730"/>
            <a:ext cx="243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8321F-8271-5A02-1901-558821A07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434" y="2605638"/>
            <a:ext cx="243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4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99"/>
              </a:buClr>
              <a:buSzPct val="125000"/>
              <a:buFont typeface="Wingdings" pitchFamily="2" charset="2"/>
              <a:buChar char="§"/>
              <a:defRPr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75136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A075-B5A1-1703-47F9-93121777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821"/>
            <a:ext cx="10515600" cy="1325563"/>
          </a:xfrm>
        </p:spPr>
        <p:txBody>
          <a:bodyPr/>
          <a:lstStyle/>
          <a:p>
            <a:r>
              <a:rPr lang="en-US" dirty="0"/>
              <a:t>Before version 6, MODFLOW had only …</a:t>
            </a:r>
          </a:p>
        </p:txBody>
      </p:sp>
    </p:spTree>
    <p:extLst>
      <p:ext uri="{BB962C8B-B14F-4D97-AF65-F5344CB8AC3E}">
        <p14:creationId xmlns:p14="http://schemas.microsoft.com/office/powerpoint/2010/main" val="168226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B16A-6E6A-7472-B5D0-8F500232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Standard, conductance-based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58A4D-9FA2-4292-E139-7B080B39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9494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Two-point flux approximation</a:t>
            </a:r>
            <a:r>
              <a:rPr lang="en-US" dirty="0"/>
              <a:t> – a way of expressing the flow between two cells using only the head values in those two cells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5"/>
                </a:solidFill>
              </a:rPr>
              <a:t>default groundwater flow formulation </a:t>
            </a:r>
            <a:r>
              <a:rPr lang="en-US" dirty="0"/>
              <a:t>in MODFLOW 6</a:t>
            </a:r>
          </a:p>
          <a:p>
            <a:r>
              <a:rPr lang="en-US" dirty="0"/>
              <a:t>When is it accurate?</a:t>
            </a:r>
          </a:p>
          <a:p>
            <a:pPr lvl="1"/>
            <a:r>
              <a:rPr lang="en-US" dirty="0"/>
              <a:t>Structured (rectangular) grid, or unstructured grid that satisfies the “</a:t>
            </a:r>
            <a:r>
              <a:rPr lang="en-US" dirty="0">
                <a:solidFill>
                  <a:schemeClr val="accent5"/>
                </a:solidFill>
              </a:rPr>
              <a:t>CVFD requirements</a:t>
            </a:r>
            <a:r>
              <a:rPr lang="en-US" dirty="0"/>
              <a:t>,” and</a:t>
            </a:r>
          </a:p>
          <a:p>
            <a:pPr lvl="1"/>
            <a:r>
              <a:rPr lang="en-US" dirty="0"/>
              <a:t>Hydraulic conductivity tensor that’s </a:t>
            </a:r>
            <a:r>
              <a:rPr lang="en-US" dirty="0">
                <a:solidFill>
                  <a:schemeClr val="accent5"/>
                </a:solidFill>
              </a:rPr>
              <a:t>isotropic</a:t>
            </a:r>
            <a:r>
              <a:rPr lang="en-US" dirty="0"/>
              <a:t>, or </a:t>
            </a:r>
            <a:r>
              <a:rPr lang="en-US" dirty="0">
                <a:solidFill>
                  <a:schemeClr val="accent5"/>
                </a:solidFill>
              </a:rPr>
              <a:t>anisotropic but aligned with the grid</a:t>
            </a:r>
          </a:p>
          <a:p>
            <a:r>
              <a:rPr lang="en-US" dirty="0"/>
              <a:t>Why use it?</a:t>
            </a:r>
          </a:p>
          <a:p>
            <a:pPr lvl="1"/>
            <a:r>
              <a:rPr lang="en-US" dirty="0"/>
              <a:t>It’s </a:t>
            </a:r>
            <a:r>
              <a:rPr lang="en-US" dirty="0">
                <a:solidFill>
                  <a:schemeClr val="accent5"/>
                </a:solidFill>
              </a:rPr>
              <a:t>fast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5797EF-BC5C-AE0C-53D7-C16F362347FB}"/>
              </a:ext>
            </a:extLst>
          </p:cNvPr>
          <p:cNvGrpSpPr>
            <a:grpSpLocks noChangeAspect="1"/>
          </p:cNvGrpSpPr>
          <p:nvPr/>
        </p:nvGrpSpPr>
        <p:grpSpPr>
          <a:xfrm>
            <a:off x="8335889" y="2136338"/>
            <a:ext cx="3534455" cy="2585324"/>
            <a:chOff x="1660525" y="1481138"/>
            <a:chExt cx="5716588" cy="4181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47AE784-03E6-3912-E021-9418481CA7C5}"/>
                </a:ext>
              </a:extLst>
            </p:cNvPr>
            <p:cNvSpPr/>
            <p:nvPr/>
          </p:nvSpPr>
          <p:spPr>
            <a:xfrm>
              <a:off x="3730625" y="2105025"/>
              <a:ext cx="146050" cy="1444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4BC70D-B79B-3A41-F871-9F4CB1AB88E7}"/>
                </a:ext>
              </a:extLst>
            </p:cNvPr>
            <p:cNvSpPr/>
            <p:nvPr/>
          </p:nvSpPr>
          <p:spPr>
            <a:xfrm>
              <a:off x="3730625" y="4862513"/>
              <a:ext cx="146050" cy="1460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4C577D-5D49-E78C-32A5-68F9C2D1696D}"/>
                </a:ext>
              </a:extLst>
            </p:cNvPr>
            <p:cNvSpPr/>
            <p:nvPr/>
          </p:nvSpPr>
          <p:spPr>
            <a:xfrm>
              <a:off x="5153025" y="2105025"/>
              <a:ext cx="144463" cy="1444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838547-A9B2-B98E-2BDF-2DDCE3FA6003}"/>
                </a:ext>
              </a:extLst>
            </p:cNvPr>
            <p:cNvSpPr/>
            <p:nvPr/>
          </p:nvSpPr>
          <p:spPr>
            <a:xfrm>
              <a:off x="5160963" y="4887913"/>
              <a:ext cx="144462" cy="1444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183BAE-413D-9959-E6EE-4C3FDEE608AF}"/>
                </a:ext>
              </a:extLst>
            </p:cNvPr>
            <p:cNvSpPr/>
            <p:nvPr/>
          </p:nvSpPr>
          <p:spPr>
            <a:xfrm>
              <a:off x="3089275" y="2873375"/>
              <a:ext cx="1428750" cy="1390650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39607-D066-06E7-2F96-BC021F9D7AAF}"/>
                </a:ext>
              </a:extLst>
            </p:cNvPr>
            <p:cNvSpPr/>
            <p:nvPr/>
          </p:nvSpPr>
          <p:spPr>
            <a:xfrm>
              <a:off x="4518025" y="2873375"/>
              <a:ext cx="1430338" cy="1390650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15F734-CE61-099F-AA70-8EF2596A3BFA}"/>
                </a:ext>
              </a:extLst>
            </p:cNvPr>
            <p:cNvSpPr/>
            <p:nvPr/>
          </p:nvSpPr>
          <p:spPr>
            <a:xfrm>
              <a:off x="3089275" y="1481138"/>
              <a:ext cx="1428750" cy="1392237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1D9852-136E-E815-BB62-76A0A11DDD4C}"/>
                </a:ext>
              </a:extLst>
            </p:cNvPr>
            <p:cNvSpPr/>
            <p:nvPr/>
          </p:nvSpPr>
          <p:spPr>
            <a:xfrm>
              <a:off x="1660525" y="2873375"/>
              <a:ext cx="1428750" cy="1390650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CF9359-8AD2-0195-C4F6-DB801F716958}"/>
                </a:ext>
              </a:extLst>
            </p:cNvPr>
            <p:cNvSpPr/>
            <p:nvPr/>
          </p:nvSpPr>
          <p:spPr>
            <a:xfrm>
              <a:off x="3089275" y="4270375"/>
              <a:ext cx="1428750" cy="1392238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A4A47F-18C5-CE38-190A-A8657DFD4E5A}"/>
                </a:ext>
              </a:extLst>
            </p:cNvPr>
            <p:cNvSpPr/>
            <p:nvPr/>
          </p:nvSpPr>
          <p:spPr>
            <a:xfrm>
              <a:off x="4518025" y="1485900"/>
              <a:ext cx="1430338" cy="1390650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F361B6-91C0-C51E-5B71-49FE016BCB41}"/>
                </a:ext>
              </a:extLst>
            </p:cNvPr>
            <p:cNvSpPr/>
            <p:nvPr/>
          </p:nvSpPr>
          <p:spPr>
            <a:xfrm>
              <a:off x="4518025" y="4264025"/>
              <a:ext cx="1430338" cy="1392238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BDDDC1-0C33-FAE5-F545-C3E5D329F39A}"/>
                </a:ext>
              </a:extLst>
            </p:cNvPr>
            <p:cNvSpPr/>
            <p:nvPr/>
          </p:nvSpPr>
          <p:spPr>
            <a:xfrm>
              <a:off x="5948363" y="2873375"/>
              <a:ext cx="1428750" cy="1390650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38C379-ADFC-85DA-571A-51713581B950}"/>
                </a:ext>
              </a:extLst>
            </p:cNvPr>
            <p:cNvSpPr/>
            <p:nvPr/>
          </p:nvSpPr>
          <p:spPr>
            <a:xfrm>
              <a:off x="3730625" y="3495675"/>
              <a:ext cx="146050" cy="1460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CCCB19-985D-DCB3-7537-1D676E9DEECE}"/>
                </a:ext>
              </a:extLst>
            </p:cNvPr>
            <p:cNvSpPr/>
            <p:nvPr/>
          </p:nvSpPr>
          <p:spPr>
            <a:xfrm>
              <a:off x="5160963" y="3495675"/>
              <a:ext cx="144462" cy="1460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4258105-25D9-C198-6A53-A18B46D2D77C}"/>
                </a:ext>
              </a:extLst>
            </p:cNvPr>
            <p:cNvSpPr/>
            <p:nvPr/>
          </p:nvSpPr>
          <p:spPr>
            <a:xfrm>
              <a:off x="2301875" y="3503613"/>
              <a:ext cx="146050" cy="1460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D5AC86-20DC-BBEC-0473-7D1CBAC425C0}"/>
                </a:ext>
              </a:extLst>
            </p:cNvPr>
            <p:cNvSpPr/>
            <p:nvPr/>
          </p:nvSpPr>
          <p:spPr>
            <a:xfrm>
              <a:off x="6589713" y="3511550"/>
              <a:ext cx="146050" cy="1460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1" name="Straight Arrow Connector 5">
              <a:extLst>
                <a:ext uri="{FF2B5EF4-FFF2-40B4-BE49-F238E27FC236}">
                  <a16:creationId xmlns:a16="http://schemas.microsoft.com/office/drawing/2014/main" id="{7D6467A0-E7AE-7AF0-891D-0429423F83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970088" y="4970726"/>
              <a:ext cx="0" cy="449262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31">
              <a:extLst>
                <a:ext uri="{FF2B5EF4-FFF2-40B4-BE49-F238E27FC236}">
                  <a16:creationId xmlns:a16="http://schemas.microsoft.com/office/drawing/2014/main" id="{6CF4D83F-C894-B771-3DE4-1FF62583CB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984375" y="5419988"/>
              <a:ext cx="401638" cy="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AE574E62-32AC-EAE9-A0E8-1CC8DE16B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782" y="5121274"/>
              <a:ext cx="3508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4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0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F62799-79D0-8D2F-704B-FE206525B2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896" y="4489318"/>
              <a:ext cx="3508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4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sz="20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99"/>
                </a:buClr>
                <a:buSzPct val="125000"/>
                <a:buFont typeface="Wingdings" pitchFamily="2" charset="2"/>
                <a:buChar char="§"/>
                <a:defRPr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622082-C083-5532-340F-4AEFB9D1F93E}"/>
                </a:ext>
              </a:extLst>
            </p:cNvPr>
            <p:cNvCxnSpPr/>
            <p:nvPr/>
          </p:nvCxnSpPr>
          <p:spPr>
            <a:xfrm>
              <a:off x="3802063" y="3568700"/>
              <a:ext cx="1430337" cy="0"/>
            </a:xfrm>
            <a:prstGeom prst="line">
              <a:avLst/>
            </a:prstGeom>
            <a:ln w="666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8F90479-2635-5758-4652-EAF807BF673B}"/>
              </a:ext>
            </a:extLst>
          </p:cNvPr>
          <p:cNvSpPr txBox="1"/>
          <p:nvPr/>
        </p:nvSpPr>
        <p:spPr>
          <a:xfrm>
            <a:off x="7970874" y="4907145"/>
            <a:ext cx="422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“TWO-POINT”</a:t>
            </a:r>
          </a:p>
        </p:txBody>
      </p:sp>
    </p:spTree>
    <p:extLst>
      <p:ext uri="{BB962C8B-B14F-4D97-AF65-F5344CB8AC3E}">
        <p14:creationId xmlns:p14="http://schemas.microsoft.com/office/powerpoint/2010/main" val="288582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A075-B5A1-1703-47F9-93121777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821"/>
            <a:ext cx="10515600" cy="1325563"/>
          </a:xfrm>
        </p:spPr>
        <p:txBody>
          <a:bodyPr/>
          <a:lstStyle/>
          <a:p>
            <a:r>
              <a:rPr lang="en-US" dirty="0"/>
              <a:t>With MODFLOW 6 came …</a:t>
            </a:r>
          </a:p>
        </p:txBody>
      </p:sp>
    </p:spTree>
    <p:extLst>
      <p:ext uri="{BB962C8B-B14F-4D97-AF65-F5344CB8AC3E}">
        <p14:creationId xmlns:p14="http://schemas.microsoft.com/office/powerpoint/2010/main" val="187886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36002</TotalTime>
  <Words>523</Words>
  <Application>Microsoft Office PowerPoint</Application>
  <PresentationFormat>Widescreen</PresentationFormat>
  <Paragraphs>109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XT3D multi-point flux approximation</vt:lpstr>
      <vt:lpstr>PowerPoint Presentation</vt:lpstr>
      <vt:lpstr>What info do we need?  What info do we have?</vt:lpstr>
      <vt:lpstr>What info do we need?  What info do we have?</vt:lpstr>
      <vt:lpstr>What info do we need?  What info do we have?</vt:lpstr>
      <vt:lpstr>Fully 3D anisotropy on unstructured grid</vt:lpstr>
      <vt:lpstr>Before version 6, MODFLOW had only …</vt:lpstr>
      <vt:lpstr>Standard, conductance-based formulation</vt:lpstr>
      <vt:lpstr>With MODFLOW 6 came …</vt:lpstr>
      <vt:lpstr>XT3D</vt:lpstr>
      <vt:lpstr>XT3D is also useful for transport (dispersion)</vt:lpstr>
      <vt:lpstr>Turning XT3D on and off in Flopy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MODFLOW Developments</dc:title>
  <dc:creator>Langevin, Christian D</dc:creator>
  <cp:lastModifiedBy>Provost, Alden</cp:lastModifiedBy>
  <cp:revision>510</cp:revision>
  <dcterms:created xsi:type="dcterms:W3CDTF">2023-08-03T18:21:27Z</dcterms:created>
  <dcterms:modified xsi:type="dcterms:W3CDTF">2024-05-31T17:22:56Z</dcterms:modified>
</cp:coreProperties>
</file>